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13"/>
  </p:notesMasterIdLst>
  <p:sldIdLst>
    <p:sldId id="289" r:id="rId2"/>
    <p:sldId id="272" r:id="rId3"/>
    <p:sldId id="260" r:id="rId4"/>
    <p:sldId id="268" r:id="rId5"/>
    <p:sldId id="276" r:id="rId6"/>
    <p:sldId id="287" r:id="rId7"/>
    <p:sldId id="288" r:id="rId8"/>
    <p:sldId id="283" r:id="rId9"/>
    <p:sldId id="284" r:id="rId10"/>
    <p:sldId id="285" r:id="rId11"/>
    <p:sldId id="261" r:id="rId12"/>
  </p:sldIdLst>
  <p:sldSz cx="9144000" cy="6858000" type="screen4x3"/>
  <p:notesSz cx="6858000" cy="9144000"/>
  <p:embeddedFontLst>
    <p:embeddedFont>
      <p:font typeface="Tahoma" pitchFamily="34" charset="0"/>
      <p:regular r:id="rId14"/>
      <p:bold r:id="rId15"/>
    </p:embeddedFont>
    <p:embeddedFont>
      <p:font typeface="Arabic Typesetting" pitchFamily="66" charset="-78"/>
      <p:regular r:id="rId16"/>
    </p:embeddedFont>
    <p:embeddedFont>
      <p:font typeface="Comic Sans MS" pitchFamily="66" charset="0"/>
      <p:regular r:id="rId17"/>
      <p:bold r:id="rId18"/>
    </p:embeddedFont>
    <p:embeddedFont>
      <p:font typeface="Calibri" pitchFamily="34" charset="0"/>
      <p:regular r:id="rId19"/>
      <p:bold r:id="rId20"/>
      <p:italic r:id="rId21"/>
      <p:boldItalic r:id="rId22"/>
    </p:embeddedFont>
    <p:embeddedFont>
      <p:font typeface="Aharoni" pitchFamily="2" charset="-79"/>
      <p:bold r:id="rId23"/>
    </p:embeddedFont>
    <p:embeddedFont>
      <p:font typeface="Arial Black" pitchFamily="34" charset="0"/>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99"/>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3" autoAdjust="0"/>
  </p:normalViewPr>
  <p:slideViewPr>
    <p:cSldViewPr>
      <p:cViewPr varScale="1">
        <p:scale>
          <a:sx n="67" d="100"/>
          <a:sy n="67" d="100"/>
        </p:scale>
        <p:origin x="-9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CE2F6-A6AA-41E3-A7A7-4FC88C55603E}" type="datetimeFigureOut">
              <a:rPr lang="en-US" smtClean="0"/>
              <a:t>5/29/2013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86394-4BFC-46DF-91BF-31E289387C00}" type="slidenum">
              <a:rPr lang="en-US" smtClean="0"/>
              <a:t>‹#›</a:t>
            </a:fld>
            <a:endParaRPr lang="en-US"/>
          </a:p>
        </p:txBody>
      </p:sp>
    </p:spTree>
    <p:extLst>
      <p:ext uri="{BB962C8B-B14F-4D97-AF65-F5344CB8AC3E}">
        <p14:creationId xmlns:p14="http://schemas.microsoft.com/office/powerpoint/2010/main" val="230242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part two of this series…</a:t>
            </a:r>
            <a:endParaRPr lang="en-US" dirty="0" smtClean="0"/>
          </a:p>
          <a:p>
            <a:r>
              <a:rPr lang="en-US" dirty="0" smtClean="0"/>
              <a:t>There are young people who are very committed to Christ and do not have to</a:t>
            </a:r>
            <a:r>
              <a:rPr lang="en-US" baseline="0" dirty="0" smtClean="0"/>
              <a:t> sow wild oats but are content to learn Christ and pursue gaining and building a strong relationship with Him.  These are those who come to learn Christ and to learn how to live a better life and secure the hope of heaven. </a:t>
            </a:r>
          </a:p>
          <a:p>
            <a:endParaRPr lang="en-US" baseline="0" dirty="0" smtClean="0"/>
          </a:p>
          <a:p>
            <a:r>
              <a:rPr lang="en-US" baseline="0" dirty="0" smtClean="0"/>
              <a:t>They do not need to be attracted to the gospel through gimmicks, social gospel efforts, pizza parties and camping retreats. Their attraction is the cross and their love is to Christ for dying for them and providing them wisdom for this life and the pursuit of gaining the eternal life in heaven</a:t>
            </a:r>
            <a:r>
              <a:rPr lang="en-US" baseline="0" dirty="0" smtClean="0"/>
              <a:t>. Daniel was of such a man. Though taken into Babylonian captivity as a youth, we read that he “purposed” in his heart that he would not defile himself (see Dan. 1:8). </a:t>
            </a:r>
          </a:p>
          <a:p>
            <a:endParaRPr lang="en-US" baseline="0" dirty="0" smtClean="0"/>
          </a:p>
          <a:p>
            <a:r>
              <a:rPr lang="en-US" baseline="0" dirty="0" smtClean="0"/>
              <a:t>The word “purpose” here means that he “put upon” or “established,” “appointed,” “constituted” “determined,” “set.” Eventually, for anyone to be saved, or to remain saved, young or old, they must have that Daniel like determination. There was a pressure applied to Daniel to compromise his belief, to break the law of God which he had so as to please the chief Eunuch and the King. Not just any king, but Nebuchadnezzar (5:18, 19).</a:t>
            </a:r>
            <a:endParaRPr lang="en-US" baseline="0"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1</a:t>
            </a:fld>
            <a:endParaRPr lang="en-US"/>
          </a:p>
        </p:txBody>
      </p:sp>
    </p:spTree>
    <p:extLst>
      <p:ext uri="{BB962C8B-B14F-4D97-AF65-F5344CB8AC3E}">
        <p14:creationId xmlns:p14="http://schemas.microsoft.com/office/powerpoint/2010/main" val="419044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11</a:t>
            </a:fld>
            <a:endParaRPr lang="en-US"/>
          </a:p>
        </p:txBody>
      </p:sp>
    </p:spTree>
    <p:extLst>
      <p:ext uri="{BB962C8B-B14F-4D97-AF65-F5344CB8AC3E}">
        <p14:creationId xmlns:p14="http://schemas.microsoft.com/office/powerpoint/2010/main" val="5169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2</a:t>
            </a:fld>
            <a:endParaRPr lang="en-US"/>
          </a:p>
        </p:txBody>
      </p:sp>
    </p:spTree>
    <p:extLst>
      <p:ext uri="{BB962C8B-B14F-4D97-AF65-F5344CB8AC3E}">
        <p14:creationId xmlns:p14="http://schemas.microsoft.com/office/powerpoint/2010/main" val="389704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lesson we looked at the bad influence which friends can bring upon friends. Younger</a:t>
            </a:r>
            <a:r>
              <a:rPr lang="en-US" baseline="0" dirty="0" smtClean="0"/>
              <a:t> worldly peers likely have a greater impact on bringing their peers down than vice versa. “The righteous should choose his friends carefully, For the way of the wicked leads them astray” (Prov. 12:26).</a:t>
            </a:r>
          </a:p>
          <a:p>
            <a:endParaRPr lang="en-US" baseline="0" dirty="0" smtClean="0"/>
          </a:p>
          <a:p>
            <a:r>
              <a:rPr lang="en-US" baseline="0" dirty="0" smtClean="0"/>
              <a:t>Today… parental influence. We cannot under estimate the power of parental influence for good or evil. We are not as neutral and powerless as we may like to think we are. What is our example teaching our children?</a:t>
            </a:r>
          </a:p>
          <a:p>
            <a:endParaRPr lang="en-US" baseline="0" dirty="0" smtClean="0"/>
          </a:p>
          <a:p>
            <a:r>
              <a:rPr lang="en-US" baseline="0" dirty="0" smtClean="0"/>
              <a:t>NOTE CAREFULLY, </a:t>
            </a:r>
            <a:endParaRPr lang="en-US" dirty="0" smtClean="0"/>
          </a:p>
          <a:p>
            <a:r>
              <a:rPr lang="en-US" dirty="0" err="1" smtClean="0"/>
              <a:t>Pr</a:t>
            </a:r>
            <a:r>
              <a:rPr lang="en-US" dirty="0" smtClean="0"/>
              <a:t> 17:21,</a:t>
            </a:r>
            <a:r>
              <a:rPr lang="en-US" baseline="0" dirty="0" smtClean="0"/>
              <a:t> “</a:t>
            </a:r>
            <a:r>
              <a:rPr lang="en-US" dirty="0" smtClean="0"/>
              <a:t>He </a:t>
            </a:r>
            <a:r>
              <a:rPr lang="en-US" dirty="0" smtClean="0"/>
              <a:t>who begets a scoffer does so to </a:t>
            </a:r>
            <a:r>
              <a:rPr lang="en-US" dirty="0" smtClean="0"/>
              <a:t>his</a:t>
            </a:r>
            <a:r>
              <a:rPr lang="en-US" baseline="0" dirty="0" smtClean="0"/>
              <a:t> </a:t>
            </a:r>
            <a:r>
              <a:rPr lang="en-US" dirty="0" smtClean="0"/>
              <a:t>sorrow</a:t>
            </a:r>
            <a:r>
              <a:rPr lang="en-US" dirty="0" smtClean="0"/>
              <a:t>, And the father of a fool has no joy</a:t>
            </a:r>
            <a:r>
              <a:rPr lang="en-US" dirty="0" smtClean="0"/>
              <a:t>.”</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3</a:t>
            </a:fld>
            <a:endParaRPr lang="en-US"/>
          </a:p>
        </p:txBody>
      </p:sp>
    </p:spTree>
    <p:extLst>
      <p:ext uri="{BB962C8B-B14F-4D97-AF65-F5344CB8AC3E}">
        <p14:creationId xmlns:p14="http://schemas.microsoft.com/office/powerpoint/2010/main" val="26710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righteous man walks in his integrity; His children are blessed after him” (Prov.</a:t>
            </a:r>
            <a:r>
              <a:rPr lang="en-US" baseline="0" dirty="0" smtClean="0"/>
              <a:t> 20:7).</a:t>
            </a:r>
          </a:p>
          <a:p>
            <a:endParaRPr lang="en-US" baseline="0" dirty="0" smtClean="0"/>
          </a:p>
          <a:p>
            <a:r>
              <a:rPr lang="en-US" baseline="0" dirty="0" smtClean="0"/>
              <a:t>RE: Ezek. 16:44, 45 –the proverb, “Like mother, like daughter” is a proverb because of the power of influence that parents have over their children. The daughter often learns from her mother’s manners and learns to repeat them in her own life.  If she is loud and overbearing, then she will likely be the same. If she is mild, meek and quiet, then her daughter will likely be the same.  If she disrespects her husband, then her daughter will likely be the same. Jerusalem despised her husband and behaved in the way of the Canaanites.  </a:t>
            </a:r>
          </a:p>
          <a:p>
            <a:endParaRPr lang="en-US" baseline="0" dirty="0" smtClean="0"/>
          </a:p>
          <a:p>
            <a:r>
              <a:rPr lang="en-US" baseline="0" dirty="0" smtClean="0"/>
              <a:t>It would be insulting to refer to Jerusalem as having Abraham as their father, because these people were walking in the way of the Gentiles of the land and not like Abraham (16:3). We see here that their spiritual walk, conduct and decision making is what constitutes and defines whose children they are of (cf. Jn. 8:39-47; Rom. 2:28, 29).</a:t>
            </a:r>
            <a:endParaRPr lang="en-US" dirty="0" smtClean="0"/>
          </a:p>
        </p:txBody>
      </p:sp>
      <p:sp>
        <p:nvSpPr>
          <p:cNvPr id="4" name="Slide Number Placeholder 3"/>
          <p:cNvSpPr>
            <a:spLocks noGrp="1"/>
          </p:cNvSpPr>
          <p:nvPr>
            <p:ph type="sldNum" sz="quarter" idx="10"/>
          </p:nvPr>
        </p:nvSpPr>
        <p:spPr/>
        <p:txBody>
          <a:bodyPr/>
          <a:lstStyle/>
          <a:p>
            <a:fld id="{87486394-4BFC-46DF-91BF-31E289387C00}" type="slidenum">
              <a:rPr lang="en-US" smtClean="0"/>
              <a:t>4</a:t>
            </a:fld>
            <a:endParaRPr lang="en-US"/>
          </a:p>
        </p:txBody>
      </p:sp>
    </p:spTree>
    <p:extLst>
      <p:ext uri="{BB962C8B-B14F-4D97-AF65-F5344CB8AC3E}">
        <p14:creationId xmlns:p14="http://schemas.microsoft.com/office/powerpoint/2010/main" val="85656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Proverbs 23:24 is the goal!</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6</a:t>
            </a:fld>
            <a:endParaRPr lang="en-US"/>
          </a:p>
        </p:txBody>
      </p:sp>
    </p:spTree>
    <p:extLst>
      <p:ext uri="{BB962C8B-B14F-4D97-AF65-F5344CB8AC3E}">
        <p14:creationId xmlns:p14="http://schemas.microsoft.com/office/powerpoint/2010/main" val="253582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father</a:t>
            </a:r>
            <a:r>
              <a:rPr lang="en-US" baseline="0" dirty="0" smtClean="0"/>
              <a:t> here wants a wise son, one whom he can delight in and bring happiness to the parents. He wants one who will give him his heart and eyes. While I think we all want a wise children, how important is it to us as parents to have righteous and wise children? What level of importance do we ascribe to this goal?</a:t>
            </a:r>
            <a:endParaRPr lang="en-US" dirty="0" smtClean="0"/>
          </a:p>
          <a:p>
            <a:endParaRPr lang="en-US" dirty="0" smtClean="0"/>
          </a:p>
          <a:p>
            <a:r>
              <a:rPr lang="en-US" dirty="0" smtClean="0"/>
              <a:t>Big </a:t>
            </a:r>
            <a:r>
              <a:rPr lang="en-US" dirty="0" smtClean="0"/>
              <a:t>goals mean a lot? </a:t>
            </a:r>
            <a:r>
              <a:rPr lang="en-US" dirty="0" smtClean="0"/>
              <a:t>Big</a:t>
            </a:r>
            <a:r>
              <a:rPr lang="en-US" baseline="0" dirty="0" smtClean="0"/>
              <a:t> goals are not gained with little work. </a:t>
            </a:r>
            <a:r>
              <a:rPr lang="en-US" dirty="0" smtClean="0"/>
              <a:t>How </a:t>
            </a:r>
            <a:r>
              <a:rPr lang="en-US" dirty="0" smtClean="0"/>
              <a:t>big is it for you to have a son that is wise (cf.</a:t>
            </a:r>
            <a:r>
              <a:rPr lang="en-US" baseline="0" dirty="0" smtClean="0"/>
              <a:t> 23:15, 16)?  </a:t>
            </a:r>
            <a:endParaRPr lang="en-US" baseline="0" dirty="0" smtClean="0"/>
          </a:p>
          <a:p>
            <a:endParaRPr lang="en-US" baseline="0" dirty="0" smtClean="0"/>
          </a:p>
          <a:p>
            <a:r>
              <a:rPr lang="en-US" baseline="0" dirty="0" smtClean="0"/>
              <a:t>If </a:t>
            </a:r>
            <a:r>
              <a:rPr lang="en-US" baseline="0" dirty="0" smtClean="0"/>
              <a:t>you attain for yourself a great education (a doctorate) but have a foolish child how much happiness would that doctorate provide you then? Is there any happiness in securing a great paying job, living in the house of your dreams, and driving </a:t>
            </a:r>
            <a:r>
              <a:rPr lang="en-US" baseline="0" dirty="0" smtClean="0"/>
              <a:t>a hummer if </a:t>
            </a:r>
            <a:r>
              <a:rPr lang="en-US" baseline="0" dirty="0" smtClean="0"/>
              <a:t>have raised </a:t>
            </a:r>
            <a:r>
              <a:rPr lang="en-US" baseline="0" dirty="0" smtClean="0"/>
              <a:t>a bummer, a foolish and careless child that does not fear God? </a:t>
            </a:r>
          </a:p>
          <a:p>
            <a:endParaRPr lang="en-US" baseline="0" dirty="0" smtClean="0"/>
          </a:p>
          <a:p>
            <a:r>
              <a:rPr lang="en-US" baseline="0" dirty="0" smtClean="0"/>
              <a:t>If we want our children to give us their hearts, doesn’t it make sense to give them our heart first (Titus 2:4).  Doesn’t it make sense that for them to have a heart after God when they are older, we must give them the heart of God when they are younger? We do that by modeling God before them. </a:t>
            </a:r>
            <a:endParaRPr lang="en-US" baseline="0" dirty="0" smtClean="0"/>
          </a:p>
          <a:p>
            <a:endParaRPr lang="en-US" baseline="0" dirty="0" smtClean="0"/>
          </a:p>
          <a:p>
            <a:r>
              <a:rPr lang="en-US" baseline="0" dirty="0" smtClean="0"/>
              <a:t>I think we often shoot for our dreams and our dreams are a great education, a great job, owning our own house, </a:t>
            </a:r>
            <a:r>
              <a:rPr lang="en-US" baseline="0" dirty="0" smtClean="0"/>
              <a:t>getting out of debt, securing a retirement package, etc. But, </a:t>
            </a:r>
            <a:r>
              <a:rPr lang="en-US" baseline="0" dirty="0" smtClean="0"/>
              <a:t>where </a:t>
            </a:r>
            <a:r>
              <a:rPr lang="en-US" baseline="0" dirty="0" smtClean="0"/>
              <a:t>exactly does </a:t>
            </a:r>
            <a:r>
              <a:rPr lang="en-US" baseline="0" dirty="0" smtClean="0"/>
              <a:t>having wise children come </a:t>
            </a:r>
            <a:r>
              <a:rPr lang="en-US" baseline="0" dirty="0" smtClean="0"/>
              <a:t>in on the list? </a:t>
            </a:r>
            <a:r>
              <a:rPr lang="en-US" baseline="0" dirty="0" smtClean="0"/>
              <a:t>How happy will you be when you are old and your children and their children are still not Christians? How much comfort do unbelieving children provide their aging parents? </a:t>
            </a:r>
            <a:endParaRPr lang="en-US" baseline="0" dirty="0" smtClean="0"/>
          </a:p>
          <a:p>
            <a:endParaRPr lang="en-US" baseline="0" dirty="0" smtClean="0"/>
          </a:p>
          <a:p>
            <a:r>
              <a:rPr lang="en-US" baseline="0" dirty="0" smtClean="0"/>
              <a:t>If </a:t>
            </a:r>
            <a:r>
              <a:rPr lang="en-US" baseline="0" dirty="0" smtClean="0"/>
              <a:t>having wise children </a:t>
            </a:r>
            <a:r>
              <a:rPr lang="en-US" baseline="0" dirty="0" smtClean="0"/>
              <a:t>and grandchildren is </a:t>
            </a:r>
            <a:r>
              <a:rPr lang="en-US" baseline="0" dirty="0" smtClean="0"/>
              <a:t>a goal, then what are you doing to attain that goal</a:t>
            </a:r>
            <a:r>
              <a:rPr lang="en-US" baseline="0" dirty="0" smtClean="0"/>
              <a:t>? It cannot be just a dream. A dream is just a dream. A goal is a dream with a plan.  </a:t>
            </a:r>
            <a:r>
              <a:rPr lang="en-US" baseline="0" dirty="0" smtClean="0"/>
              <a:t>What have you done? Are you </a:t>
            </a:r>
            <a:r>
              <a:rPr lang="en-US" baseline="0" dirty="0" smtClean="0"/>
              <a:t>satisfied with what you have attained. Lessons on “How Can Fathers Be Good Leaders” (1, 2) discusses material associated with the goal in this passage.</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7</a:t>
            </a:fld>
            <a:endParaRPr lang="en-US"/>
          </a:p>
        </p:txBody>
      </p:sp>
    </p:spTree>
    <p:extLst>
      <p:ext uri="{BB962C8B-B14F-4D97-AF65-F5344CB8AC3E}">
        <p14:creationId xmlns:p14="http://schemas.microsoft.com/office/powerpoint/2010/main" val="164843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marg. Reference</a:t>
            </a:r>
            <a:r>
              <a:rPr lang="en-US" baseline="0" dirty="0" smtClean="0"/>
              <a:t> 1 Kin. 1:6, “pained” for “rebuked.” The permissive parent may not want his child to engage in certain behavior. That is not ruling and restraining the house.  The type of parent that God desires men to be is to restrain and pain children, even adult children who are disobedient. </a:t>
            </a:r>
            <a:r>
              <a:rPr lang="en-US" baseline="0" dirty="0" smtClean="0"/>
              <a:t>This pain obviously doesn’t come in the form of a spanking to an adult son, but rather in the form of sharp disapproval for his conduct.</a:t>
            </a:r>
            <a:endParaRPr lang="en-US" baseline="0" dirty="0" smtClean="0"/>
          </a:p>
          <a:p>
            <a:endParaRPr lang="en-US" baseline="0" dirty="0" smtClean="0"/>
          </a:p>
          <a:p>
            <a:r>
              <a:rPr lang="en-US" baseline="0" dirty="0" smtClean="0"/>
              <a:t>RE: Prov. 29:15 Note that when a mother obstructs the rod and rebuke to her children, she receives dishonor and shame.  Children need to learn early that parents have love and authority and that their love is often displayed by the way they use their authority.  If a child disrespects and does not appreciate parental authority, it is also natural for him to not love and appreciate mom and dad (Prov. 30:11). “A wise son makes a father glad, But a foolish man despises his mother” (Prov. 15:20). Permissive parental oversight is no oversight in reality and erodes </a:t>
            </a:r>
            <a:r>
              <a:rPr lang="en-US" baseline="0" dirty="0" smtClean="0"/>
              <a:t>away the place for love </a:t>
            </a:r>
            <a:r>
              <a:rPr lang="en-US" baseline="0" dirty="0" smtClean="0"/>
              <a:t>and respect.</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8</a:t>
            </a:fld>
            <a:endParaRPr lang="en-US"/>
          </a:p>
        </p:txBody>
      </p:sp>
    </p:spTree>
    <p:extLst>
      <p:ext uri="{BB962C8B-B14F-4D97-AF65-F5344CB8AC3E}">
        <p14:creationId xmlns:p14="http://schemas.microsoft.com/office/powerpoint/2010/main" val="147700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have more to say about training in the next lesson. </a:t>
            </a:r>
          </a:p>
          <a:p>
            <a:endParaRPr lang="en-US" baseline="0" dirty="0" smtClean="0"/>
          </a:p>
          <a:p>
            <a:r>
              <a:rPr lang="en-US" baseline="0" dirty="0" smtClean="0"/>
              <a:t>RE: Ps. 50:16-23 note how sometimes those who are wicked  seek to declare God’s law and speak His covenant. They have no </a:t>
            </a:r>
            <a:r>
              <a:rPr lang="en-US" baseline="0" dirty="0" smtClean="0"/>
              <a:t>right to utter His words. </a:t>
            </a:r>
            <a:r>
              <a:rPr lang="en-US" baseline="0" dirty="0" smtClean="0"/>
              <a:t>It is  a turnoff to God and men.  Where does the gossip and slanderer get the right to lecture me about brotherly love and compassion?  Where does the brother who gets mad and rants and raves when his sin is exposed get  the right to tell someone he must follow Matthew 18 in correcting another? </a:t>
            </a:r>
          </a:p>
          <a:p>
            <a:endParaRPr lang="en-US" baseline="0" dirty="0" smtClean="0"/>
          </a:p>
          <a:p>
            <a:r>
              <a:rPr lang="en-US" baseline="0" dirty="0" smtClean="0"/>
              <a:t>Where does the one who approves of dirty dancing get the right to lecture me about what is proper, what is modest, or what action is right in any matter? Shall the adulterer preach </a:t>
            </a:r>
            <a:r>
              <a:rPr lang="en-US" baseline="0" dirty="0" smtClean="0"/>
              <a:t>God’s law on </a:t>
            </a:r>
            <a:r>
              <a:rPr lang="en-US" baseline="0" dirty="0" smtClean="0"/>
              <a:t>divorce? </a:t>
            </a:r>
            <a:r>
              <a:rPr lang="en-US" baseline="0" dirty="0" smtClean="0"/>
              <a:t>Only if he truly repented! Any </a:t>
            </a:r>
            <a:r>
              <a:rPr lang="en-US" baseline="0" dirty="0" smtClean="0"/>
              <a:t>person, child or adult can see the sick disparity, hypocrisy and </a:t>
            </a:r>
            <a:r>
              <a:rPr lang="en-US" baseline="0" dirty="0" smtClean="0"/>
              <a:t>inconsistency.  </a:t>
            </a:r>
            <a:r>
              <a:rPr lang="en-US" baseline="0" dirty="0" smtClean="0"/>
              <a:t>When parents bite and devour the preacher/teacher, children see that their parents are simply </a:t>
            </a:r>
            <a:r>
              <a:rPr lang="en-US" baseline="0" dirty="0" smtClean="0"/>
              <a:t>“playing church” </a:t>
            </a:r>
            <a:r>
              <a:rPr lang="en-US" baseline="0" dirty="0" smtClean="0"/>
              <a:t>and it is only natural for them to be turned off to it.</a:t>
            </a:r>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9</a:t>
            </a:fld>
            <a:endParaRPr lang="en-US"/>
          </a:p>
        </p:txBody>
      </p:sp>
    </p:spTree>
    <p:extLst>
      <p:ext uri="{BB962C8B-B14F-4D97-AF65-F5344CB8AC3E}">
        <p14:creationId xmlns:p14="http://schemas.microsoft.com/office/powerpoint/2010/main" val="147700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86394-4BFC-46DF-91BF-31E289387C00}" type="slidenum">
              <a:rPr lang="en-US" smtClean="0"/>
              <a:t>10</a:t>
            </a:fld>
            <a:endParaRPr lang="en-US"/>
          </a:p>
        </p:txBody>
      </p:sp>
    </p:spTree>
    <p:extLst>
      <p:ext uri="{BB962C8B-B14F-4D97-AF65-F5344CB8AC3E}">
        <p14:creationId xmlns:p14="http://schemas.microsoft.com/office/powerpoint/2010/main" val="147700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5604" name="Rectangle 4"/>
          <p:cNvSpPr>
            <a:spLocks noGrp="1" noChangeArrowheads="1"/>
          </p:cNvSpPr>
          <p:nvPr>
            <p:ph type="dt" sz="quarter" idx="2"/>
          </p:nvPr>
        </p:nvSpPr>
        <p:spPr/>
        <p:txBody>
          <a:bodyPr/>
          <a:lstStyle>
            <a:lvl1pPr>
              <a:defRPr/>
            </a:lvl1pPr>
          </a:lstStyle>
          <a:p>
            <a:endParaRPr lang="en-US"/>
          </a:p>
        </p:txBody>
      </p:sp>
      <p:sp>
        <p:nvSpPr>
          <p:cNvPr id="25605" name="Rectangle 5"/>
          <p:cNvSpPr>
            <a:spLocks noGrp="1" noChangeArrowheads="1"/>
          </p:cNvSpPr>
          <p:nvPr>
            <p:ph type="ftr" sz="quarter" idx="3"/>
          </p:nvPr>
        </p:nvSpPr>
        <p:spPr/>
        <p:txBody>
          <a:bodyPr/>
          <a:lstStyle>
            <a:lvl1pPr>
              <a:defRPr/>
            </a:lvl1pPr>
          </a:lstStyle>
          <a:p>
            <a:endParaRPr lang="en-US"/>
          </a:p>
        </p:txBody>
      </p:sp>
      <p:sp>
        <p:nvSpPr>
          <p:cNvPr id="25606" name="Rectangle 6"/>
          <p:cNvSpPr>
            <a:spLocks noGrp="1" noChangeArrowheads="1"/>
          </p:cNvSpPr>
          <p:nvPr>
            <p:ph type="sldNum" sz="quarter" idx="4"/>
          </p:nvPr>
        </p:nvSpPr>
        <p:spPr/>
        <p:txBody>
          <a:bodyPr/>
          <a:lstStyle>
            <a:lvl1pPr>
              <a:defRPr/>
            </a:lvl1pPr>
          </a:lstStyle>
          <a:p>
            <a:fld id="{56F5F319-FEC0-43B6-AB95-C0562D60966F}" type="slidenum">
              <a:rPr lang="en-US"/>
              <a:pPr/>
              <a:t>‹#›</a:t>
            </a:fld>
            <a:endParaRPr lang="en-US"/>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43850C-2555-4621-B06D-5AF6DF0AFEC8}" type="slidenum">
              <a:rPr lang="en-US"/>
              <a:pPr/>
              <a:t>‹#›</a:t>
            </a:fld>
            <a:endParaRPr lang="en-US"/>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0E4558-2977-42BA-9F60-0BF939A64FC8}" type="slidenum">
              <a:rPr lang="en-US"/>
              <a:pPr/>
              <a:t>‹#›</a:t>
            </a:fld>
            <a:endParaRPr lang="en-US"/>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5C0DE-9C75-4B39-B056-87D4801D8442}" type="slidenum">
              <a:rPr lang="en-US"/>
              <a:pPr/>
              <a:t>‹#›</a:t>
            </a:fld>
            <a:endParaRPr lang="en-US"/>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E1A46-D58B-4077-8E71-49B02DCC945B}" type="slidenum">
              <a:rPr lang="en-US"/>
              <a:pPr/>
              <a:t>‹#›</a:t>
            </a:fld>
            <a:endParaRPr lang="en-US"/>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9B9A90-45CA-4B69-9B3E-9560F6993283}" type="slidenum">
              <a:rPr lang="en-US"/>
              <a:pPr/>
              <a:t>‹#›</a:t>
            </a:fld>
            <a:endParaRPr lang="en-US"/>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1ACB09-0CF2-4416-B793-9F728FEDE9CF}" type="slidenum">
              <a:rPr lang="en-US"/>
              <a:pPr/>
              <a:t>‹#›</a:t>
            </a:fld>
            <a:endParaRPr lang="en-US"/>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B0189F-7929-4941-95BA-11354C15674A}" type="slidenum">
              <a:rPr lang="en-US"/>
              <a:pPr/>
              <a:t>‹#›</a:t>
            </a:fld>
            <a:endParaRPr lang="en-US"/>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859C49-0F40-4EBA-A349-1A1E41CF4C30}" type="slidenum">
              <a:rPr lang="en-US"/>
              <a:pPr/>
              <a:t>‹#›</a:t>
            </a:fld>
            <a:endParaRPr lang="en-US"/>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19A75E-1986-47B1-97B2-1FCA5B24B544}" type="slidenum">
              <a:rPr lang="en-US"/>
              <a:pPr/>
              <a:t>‹#›</a:t>
            </a:fld>
            <a:endParaRPr lang="en-US"/>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2BAEE3-EEC6-4AC3-AAF8-23908A3D590A}" type="slidenum">
              <a:rPr lang="en-US"/>
              <a:pPr/>
              <a:t>‹#›</a:t>
            </a:fld>
            <a:endParaRPr lang="en-US"/>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FE4B85F2-34DE-4802-8807-FFE4582FE9D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wheel spokes="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1676400"/>
            <a:ext cx="8229600" cy="1828800"/>
          </a:xfrm>
        </p:spPr>
        <p:txBody>
          <a:bodyPr/>
          <a:lstStyle/>
          <a:p>
            <a:r>
              <a:rPr lang="en-US" sz="5400" dirty="0" smtClean="0">
                <a:latin typeface="Aharoni" pitchFamily="2" charset="-79"/>
                <a:cs typeface="Aharoni" pitchFamily="2" charset="-79"/>
              </a:rPr>
              <a:t>Why Do Some Young People </a:t>
            </a:r>
            <a:r>
              <a:rPr lang="en-US" sz="5400" dirty="0" smtClean="0">
                <a:solidFill>
                  <a:srgbClr val="FFC000"/>
                </a:solidFill>
                <a:latin typeface="Aharoni" pitchFamily="2" charset="-79"/>
                <a:cs typeface="Aharoni" pitchFamily="2" charset="-79"/>
              </a:rPr>
              <a:t>Leave</a:t>
            </a:r>
            <a:r>
              <a:rPr lang="en-US" sz="5400" dirty="0" smtClean="0">
                <a:latin typeface="Aharoni" pitchFamily="2" charset="-79"/>
                <a:cs typeface="Aharoni" pitchFamily="2" charset="-79"/>
              </a:rPr>
              <a:t> The Lord?</a:t>
            </a:r>
            <a:endParaRPr lang="en-US" sz="5400" dirty="0">
              <a:latin typeface="Aharoni" pitchFamily="2" charset="-79"/>
              <a:cs typeface="Aharoni" pitchFamily="2" charset="-79"/>
            </a:endParaRPr>
          </a:p>
        </p:txBody>
      </p:sp>
      <p:sp>
        <p:nvSpPr>
          <p:cNvPr id="3" name="Subtitle 2"/>
          <p:cNvSpPr>
            <a:spLocks noGrp="1"/>
          </p:cNvSpPr>
          <p:nvPr>
            <p:ph type="subTitle" sz="quarter" idx="1"/>
          </p:nvPr>
        </p:nvSpPr>
        <p:spPr/>
        <p:txBody>
          <a:bodyPr/>
          <a:lstStyle/>
          <a:p>
            <a:r>
              <a:rPr lang="en-US" dirty="0" smtClean="0"/>
              <a:t>Some Stay; Some Stray</a:t>
            </a:r>
            <a:endParaRPr lang="en-US" dirty="0"/>
          </a:p>
        </p:txBody>
      </p:sp>
      <p:sp>
        <p:nvSpPr>
          <p:cNvPr id="4" name="TextBox 3"/>
          <p:cNvSpPr txBox="1"/>
          <p:nvPr/>
        </p:nvSpPr>
        <p:spPr>
          <a:xfrm>
            <a:off x="1290330" y="6400800"/>
            <a:ext cx="6558270" cy="369332"/>
          </a:xfrm>
          <a:prstGeom prst="rect">
            <a:avLst/>
          </a:prstGeom>
          <a:noFill/>
        </p:spPr>
        <p:txBody>
          <a:bodyPr wrap="none" rtlCol="0">
            <a:spAutoFit/>
          </a:bodyPr>
          <a:lstStyle/>
          <a:p>
            <a:r>
              <a:rPr lang="en-US" i="1" dirty="0" smtClean="0"/>
              <a:t>All verses are from the New King James Version unless noted.</a:t>
            </a:r>
            <a:endParaRPr lang="en-US" i="1" dirty="0"/>
          </a:p>
        </p:txBody>
      </p:sp>
      <p:sp>
        <p:nvSpPr>
          <p:cNvPr id="5" name="TextBox 4"/>
          <p:cNvSpPr txBox="1"/>
          <p:nvPr/>
        </p:nvSpPr>
        <p:spPr>
          <a:xfrm>
            <a:off x="457200" y="381000"/>
            <a:ext cx="800219" cy="369332"/>
          </a:xfrm>
          <a:prstGeom prst="rect">
            <a:avLst/>
          </a:prstGeom>
          <a:noFill/>
        </p:spPr>
        <p:txBody>
          <a:bodyPr wrap="none" rtlCol="0">
            <a:spAutoFit/>
          </a:bodyPr>
          <a:lstStyle/>
          <a:p>
            <a:r>
              <a:rPr lang="en-US" smtClean="0"/>
              <a:t>Part 2</a:t>
            </a:r>
            <a:endParaRPr lang="en-US" dirty="0"/>
          </a:p>
        </p:txBody>
      </p:sp>
    </p:spTree>
    <p:extLst>
      <p:ext uri="{BB962C8B-B14F-4D97-AF65-F5344CB8AC3E}">
        <p14:creationId xmlns:p14="http://schemas.microsoft.com/office/powerpoint/2010/main" val="757883992"/>
      </p:ext>
    </p:extLst>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46083" name="Text Box 3"/>
          <p:cNvSpPr txBox="1">
            <a:spLocks noChangeArrowheads="1"/>
          </p:cNvSpPr>
          <p:nvPr/>
        </p:nvSpPr>
        <p:spPr bwMode="auto">
          <a:xfrm>
            <a:off x="762000" y="1379538"/>
            <a:ext cx="8150565" cy="3754874"/>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Often See </a:t>
            </a:r>
            <a:r>
              <a:rPr lang="en-US" sz="2800" b="1" u="sng" dirty="0" smtClean="0">
                <a:solidFill>
                  <a:srgbClr val="FFFF66"/>
                </a:solidFill>
                <a:effectLst>
                  <a:outerShdw blurRad="38100" dist="38100" dir="2700000" algn="tl">
                    <a:srgbClr val="000000"/>
                  </a:outerShdw>
                </a:effectLst>
              </a:rPr>
              <a:t>Parents</a:t>
            </a:r>
          </a:p>
          <a:p>
            <a:pPr defTabSz="396875">
              <a:lnSpc>
                <a:spcPct val="110000"/>
              </a:lnSpc>
            </a:pPr>
            <a:r>
              <a:rPr lang="en-US" sz="2800" b="1" dirty="0" smtClean="0">
                <a:effectLst>
                  <a:outerShdw blurRad="38100" dist="38100" dir="2700000" algn="tl">
                    <a:srgbClr val="000000"/>
                  </a:outerShdw>
                </a:effectLst>
              </a:rPr>
              <a:t>C.</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a:t>
            </a:r>
            <a:r>
              <a:rPr lang="en-US" sz="2800" b="1" u="sng" dirty="0" smtClean="0">
                <a:solidFill>
                  <a:srgbClr val="FFFF66"/>
                </a:solidFill>
                <a:effectLst>
                  <a:outerShdw blurRad="38100" dist="38100" dir="2700000" algn="tl">
                    <a:srgbClr val="000000"/>
                  </a:outerShdw>
                </a:effectLst>
              </a:rPr>
              <a:t>Will Likely Exploit Permissive</a:t>
            </a:r>
            <a:br>
              <a:rPr lang="en-US" sz="2800" b="1" u="sng"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	</a:t>
            </a:r>
            <a:r>
              <a:rPr lang="en-US" sz="2800" b="1" u="sng" dirty="0" smtClean="0">
                <a:solidFill>
                  <a:srgbClr val="FFFF66"/>
                </a:solidFill>
                <a:effectLst>
                  <a:outerShdw blurRad="38100" dist="38100" dir="2700000" algn="tl">
                    <a:srgbClr val="000000"/>
                  </a:outerShdw>
                </a:effectLst>
              </a:rPr>
              <a:t>Parents</a:t>
            </a:r>
          </a:p>
          <a:p>
            <a:pPr defTabSz="396875">
              <a:lnSpc>
                <a:spcPct val="110000"/>
              </a:lnSpc>
            </a:pPr>
            <a:r>
              <a:rPr lang="en-US" sz="2800" b="1" dirty="0" smtClean="0">
                <a:effectLst>
                  <a:outerShdw blurRad="38100" dist="38100" dir="2700000" algn="tl">
                    <a:srgbClr val="000000"/>
                  </a:outerShdw>
                </a:effectLst>
              </a:rPr>
              <a:t>D.</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a:t>
            </a:r>
            <a:r>
              <a:rPr lang="en-US" sz="2800" b="1" u="sng" dirty="0" smtClean="0">
                <a:solidFill>
                  <a:srgbClr val="FFFF66"/>
                </a:solidFill>
                <a:effectLst>
                  <a:outerShdw blurRad="38100" dist="38100" dir="2700000" algn="tl">
                    <a:srgbClr val="000000"/>
                  </a:outerShdw>
                </a:effectLst>
              </a:rPr>
              <a:t>Need Teaching and Training</a:t>
            </a:r>
            <a:endParaRPr lang="en-US" sz="2800" b="1" u="sng" dirty="0">
              <a:solidFill>
                <a:srgbClr val="FFFF66"/>
              </a:solidFill>
              <a:effectLst>
                <a:outerShdw blurRad="38100" dist="38100" dir="2700000" algn="tl">
                  <a:srgbClr val="000000"/>
                </a:outerShdw>
              </a:effectLst>
            </a:endParaRPr>
          </a:p>
          <a:p>
            <a:pPr defTabSz="396875">
              <a:lnSpc>
                <a:spcPct val="130000"/>
              </a:lnSpc>
            </a:pPr>
            <a:r>
              <a:rPr lang="en-US" sz="2800" b="1" dirty="0" smtClean="0">
                <a:effectLst>
                  <a:outerShdw blurRad="38100" dist="38100" dir="2700000" algn="tl">
                    <a:srgbClr val="000000"/>
                  </a:outerShdw>
                </a:effectLst>
              </a:rPr>
              <a:t>E.</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Need </a:t>
            </a:r>
            <a:r>
              <a:rPr lang="en-US" sz="2800" b="1" u="sng" dirty="0" smtClean="0">
                <a:solidFill>
                  <a:srgbClr val="FFFF66"/>
                </a:solidFill>
                <a:effectLst>
                  <a:outerShdw blurRad="38100" dist="38100" dir="2700000" algn="tl">
                    <a:srgbClr val="000000"/>
                  </a:outerShdw>
                </a:effectLst>
              </a:rPr>
              <a:t>Parents To Pray For</a:t>
            </a:r>
            <a:br>
              <a:rPr lang="en-US" sz="2800" b="1" u="sng"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	</a:t>
            </a:r>
            <a:r>
              <a:rPr lang="en-US" sz="2800" b="1" u="sng" dirty="0" smtClean="0">
                <a:solidFill>
                  <a:srgbClr val="FFFF66"/>
                </a:solidFill>
                <a:effectLst>
                  <a:outerShdw blurRad="38100" dist="38100" dir="2700000" algn="tl">
                    <a:srgbClr val="000000"/>
                  </a:outerShdw>
                </a:effectLst>
              </a:rPr>
              <a:t>Them</a:t>
            </a:r>
            <a:endParaRPr lang="en-US" sz="2800" b="1" u="sng" dirty="0">
              <a:solidFill>
                <a:srgbClr val="FFFF66"/>
              </a:solidFill>
              <a:effectLst>
                <a:outerShdw blurRad="38100" dist="38100" dir="2700000" algn="tl">
                  <a:srgbClr val="000000"/>
                </a:outerShdw>
              </a:effectLst>
            </a:endParaRPr>
          </a:p>
        </p:txBody>
      </p:sp>
      <p:sp>
        <p:nvSpPr>
          <p:cNvPr id="3" name="TextBox 2"/>
          <p:cNvSpPr txBox="1"/>
          <p:nvPr/>
        </p:nvSpPr>
        <p:spPr>
          <a:xfrm>
            <a:off x="381000" y="5280153"/>
            <a:ext cx="1026612" cy="968247"/>
          </a:xfrm>
          <a:prstGeom prst="rightArrow">
            <a:avLst/>
          </a:prstGeom>
        </p:spPr>
        <p:style>
          <a:lnRef idx="1">
            <a:schemeClr val="dk1"/>
          </a:lnRef>
          <a:fillRef idx="2">
            <a:schemeClr val="dk1"/>
          </a:fillRef>
          <a:effectRef idx="1">
            <a:schemeClr val="dk1"/>
          </a:effectRef>
          <a:fontRef idx="minor">
            <a:schemeClr val="dk1"/>
          </a:fontRef>
        </p:style>
        <p:txBody>
          <a:bodyPr wrap="square" rtlCol="0">
            <a:prstTxWarp prst="textPlain">
              <a:avLst/>
            </a:prstTxWarp>
            <a:spAutoFit/>
          </a:bodyPr>
          <a:lstStyle/>
          <a:p>
            <a:r>
              <a:rPr lang="en-US" dirty="0" smtClean="0"/>
              <a:t>Lam. 2:19</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05400"/>
            <a:ext cx="7450137" cy="1670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22611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 calcmode="lin" valueType="num">
                                      <p:cBhvr>
                                        <p:cTn id="13" dur="1000" fill="hold"/>
                                        <p:tgtEl>
                                          <p:spTgt spid="2050"/>
                                        </p:tgtEl>
                                        <p:attrNameLst>
                                          <p:attrName>style.rotation</p:attrName>
                                        </p:attrNameLst>
                                      </p:cBhvr>
                                      <p:tavLst>
                                        <p:tav tm="0">
                                          <p:val>
                                            <p:fltVal val="90"/>
                                          </p:val>
                                        </p:tav>
                                        <p:tav tm="100000">
                                          <p:val>
                                            <p:fltVal val="0"/>
                                          </p:val>
                                        </p:tav>
                                      </p:tavLst>
                                    </p:anim>
                                    <p:animEffect transition="in" filter="fade">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bg2"/>
                </a:solidFill>
                <a:effectLst>
                  <a:outerShdw dist="45791" dir="2021404" algn="ctr" rotWithShape="0">
                    <a:srgbClr val="B2B2B2">
                      <a:alpha val="80000"/>
                    </a:srgbClr>
                  </a:outerShdw>
                </a:effectLst>
                <a:latin typeface="Times New Roman"/>
                <a:cs typeface="Times New Roman"/>
              </a:rPr>
              <a:t>Why Are We Losing Our Young People</a:t>
            </a:r>
          </a:p>
        </p:txBody>
      </p:sp>
      <p:sp>
        <p:nvSpPr>
          <p:cNvPr id="29699" name="AutoShape 3"/>
          <p:cNvSpPr>
            <a:spLocks noChangeArrowheads="1"/>
          </p:cNvSpPr>
          <p:nvPr/>
        </p:nvSpPr>
        <p:spPr bwMode="auto">
          <a:xfrm>
            <a:off x="609600" y="2209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 Bad Influence – of their Friends</a:t>
            </a:r>
          </a:p>
        </p:txBody>
      </p:sp>
      <p:sp>
        <p:nvSpPr>
          <p:cNvPr id="29700" name="AutoShape 4"/>
          <p:cNvSpPr>
            <a:spLocks noChangeArrowheads="1"/>
          </p:cNvSpPr>
          <p:nvPr/>
        </p:nvSpPr>
        <p:spPr bwMode="auto">
          <a:xfrm>
            <a:off x="609600" y="29718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29701" name="AutoShape 5"/>
          <p:cNvSpPr>
            <a:spLocks noChangeArrowheads="1"/>
          </p:cNvSpPr>
          <p:nvPr/>
        </p:nvSpPr>
        <p:spPr bwMode="auto">
          <a:xfrm>
            <a:off x="609600" y="43434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III. Weak Image – of the Church</a:t>
            </a:r>
          </a:p>
        </p:txBody>
      </p:sp>
      <p:sp>
        <p:nvSpPr>
          <p:cNvPr id="3" name="Rectangle 2"/>
          <p:cNvSpPr/>
          <p:nvPr/>
        </p:nvSpPr>
        <p:spPr>
          <a:xfrm>
            <a:off x="647700" y="3643521"/>
            <a:ext cx="1978427" cy="707886"/>
          </a:xfrm>
          <a:prstGeom prst="rect">
            <a:avLst/>
          </a:prstGeom>
        </p:spPr>
        <p:txBody>
          <a:bodyPr wrap="none">
            <a:spAutoFit/>
          </a:bodyPr>
          <a:lstStyle/>
          <a:p>
            <a:r>
              <a:rPr lang="en-US" sz="4000" b="1" dirty="0">
                <a:solidFill>
                  <a:srgbClr val="FFC000"/>
                </a:solidFill>
                <a:effectLst>
                  <a:glow rad="63500">
                    <a:schemeClr val="accent4">
                      <a:satMod val="175000"/>
                      <a:alpha val="40000"/>
                    </a:schemeClr>
                  </a:glow>
                </a:effectLst>
                <a:latin typeface="Arabic Typesetting" pitchFamily="66" charset="-78"/>
                <a:cs typeface="Arabic Typesetting" pitchFamily="66" charset="-78"/>
              </a:rPr>
              <a:t>Next Lesson</a:t>
            </a:r>
            <a:endParaRPr lang="en-US" dirty="0">
              <a:effectLst>
                <a:glow rad="63500">
                  <a:schemeClr val="accent4">
                    <a:satMod val="175000"/>
                    <a:alpha val="40000"/>
                  </a:schemeClr>
                </a:glow>
              </a:effectLst>
            </a:endParaRPr>
          </a:p>
        </p:txBody>
      </p:sp>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j0284941"/>
          <p:cNvPicPr>
            <a:picLocks noChangeAspect="1" noChangeArrowheads="1"/>
          </p:cNvPicPr>
          <p:nvPr/>
        </p:nvPicPr>
        <p:blipFill>
          <a:blip r:embed="rId3" cstate="print">
            <a:lum bright="70000" contrast="-70000"/>
          </a:blip>
          <a:srcRect/>
          <a:stretch>
            <a:fillRect/>
          </a:stretch>
        </p:blipFill>
        <p:spPr bwMode="auto">
          <a:xfrm>
            <a:off x="2971800" y="1277938"/>
            <a:ext cx="3352800" cy="2217737"/>
          </a:xfrm>
          <a:prstGeom prst="rect">
            <a:avLst/>
          </a:prstGeom>
          <a:noFill/>
        </p:spPr>
      </p:pic>
      <p:pic>
        <p:nvPicPr>
          <p:cNvPr id="41989" name="Picture 5" descr="uwdd1pbp[1]"/>
          <p:cNvPicPr>
            <a:picLocks noChangeAspect="1" noChangeArrowheads="1"/>
          </p:cNvPicPr>
          <p:nvPr/>
        </p:nvPicPr>
        <p:blipFill>
          <a:blip r:embed="rId4" cstate="print">
            <a:lum bright="70000" contrast="-70000"/>
          </a:blip>
          <a:srcRect/>
          <a:stretch>
            <a:fillRect/>
          </a:stretch>
        </p:blipFill>
        <p:spPr bwMode="auto">
          <a:xfrm>
            <a:off x="6324600" y="1295400"/>
            <a:ext cx="2938463" cy="4419600"/>
          </a:xfrm>
          <a:prstGeom prst="rect">
            <a:avLst/>
          </a:prstGeom>
          <a:noFill/>
        </p:spPr>
      </p:pic>
      <p:pic>
        <p:nvPicPr>
          <p:cNvPr id="41990" name="Picture 6" descr="3avgagud[1]"/>
          <p:cNvPicPr>
            <a:picLocks noChangeAspect="1" noChangeArrowheads="1"/>
          </p:cNvPicPr>
          <p:nvPr/>
        </p:nvPicPr>
        <p:blipFill>
          <a:blip r:embed="rId5" cstate="print">
            <a:lum bright="70000" contrast="-70000"/>
          </a:blip>
          <a:srcRect/>
          <a:stretch>
            <a:fillRect/>
          </a:stretch>
        </p:blipFill>
        <p:spPr bwMode="auto">
          <a:xfrm>
            <a:off x="-76200" y="1295400"/>
            <a:ext cx="3048000" cy="4419600"/>
          </a:xfrm>
          <a:prstGeom prst="rect">
            <a:avLst/>
          </a:prstGeom>
          <a:noFill/>
        </p:spPr>
      </p:pic>
      <p:pic>
        <p:nvPicPr>
          <p:cNvPr id="41991" name="Picture 7" descr="tcv2avr_[1]"/>
          <p:cNvPicPr>
            <a:picLocks noChangeAspect="1" noChangeArrowheads="1"/>
          </p:cNvPicPr>
          <p:nvPr/>
        </p:nvPicPr>
        <p:blipFill>
          <a:blip r:embed="rId6" cstate="print">
            <a:lum bright="70000" contrast="-70000"/>
          </a:blip>
          <a:srcRect/>
          <a:stretch>
            <a:fillRect/>
          </a:stretch>
        </p:blipFill>
        <p:spPr bwMode="auto">
          <a:xfrm>
            <a:off x="2971800" y="3505200"/>
            <a:ext cx="3352800" cy="2170113"/>
          </a:xfrm>
          <a:prstGeom prst="rect">
            <a:avLst/>
          </a:prstGeom>
          <a:noFill/>
        </p:spPr>
      </p:pic>
      <p:sp>
        <p:nvSpPr>
          <p:cNvPr id="41992" name="Rectangle 8"/>
          <p:cNvSpPr>
            <a:spLocks noChangeArrowheads="1"/>
          </p:cNvSpPr>
          <p:nvPr/>
        </p:nvSpPr>
        <p:spPr bwMode="auto">
          <a:xfrm>
            <a:off x="-76200" y="1219200"/>
            <a:ext cx="9144000" cy="76200"/>
          </a:xfrm>
          <a:prstGeom prst="rect">
            <a:avLst/>
          </a:prstGeom>
          <a:solidFill>
            <a:schemeClr val="bg2"/>
          </a:solidFill>
          <a:ln w="9525">
            <a:solidFill>
              <a:schemeClr val="bg2"/>
            </a:solidFill>
            <a:miter lim="800000"/>
            <a:headEnd/>
            <a:tailEnd/>
          </a:ln>
          <a:effectLst/>
        </p:spPr>
        <p:txBody>
          <a:bodyPr wrap="none" anchor="ctr"/>
          <a:lstStyle/>
          <a:p>
            <a:endParaRPr lang="en-US"/>
          </a:p>
        </p:txBody>
      </p:sp>
      <p:sp>
        <p:nvSpPr>
          <p:cNvPr id="41993" name="Rectangle 9"/>
          <p:cNvSpPr>
            <a:spLocks noChangeArrowheads="1"/>
          </p:cNvSpPr>
          <p:nvPr/>
        </p:nvSpPr>
        <p:spPr bwMode="auto">
          <a:xfrm>
            <a:off x="0" y="5638800"/>
            <a:ext cx="9144000" cy="76200"/>
          </a:xfrm>
          <a:prstGeom prst="rect">
            <a:avLst/>
          </a:prstGeom>
          <a:solidFill>
            <a:schemeClr val="bg2"/>
          </a:solidFill>
          <a:ln w="9525">
            <a:solidFill>
              <a:schemeClr val="bg2"/>
            </a:solidFill>
            <a:miter lim="800000"/>
            <a:headEnd/>
            <a:tailEnd/>
          </a:ln>
          <a:effectLst/>
        </p:spPr>
        <p:txBody>
          <a:bodyPr wrap="none" anchor="ctr"/>
          <a:lstStyle/>
          <a:p>
            <a:endParaRPr lang="en-US"/>
          </a:p>
        </p:txBody>
      </p:sp>
      <p:sp>
        <p:nvSpPr>
          <p:cNvPr id="41994" name="Text Box 10"/>
          <p:cNvSpPr txBox="1">
            <a:spLocks noChangeArrowheads="1"/>
          </p:cNvSpPr>
          <p:nvPr/>
        </p:nvSpPr>
        <p:spPr bwMode="auto">
          <a:xfrm>
            <a:off x="76200" y="228600"/>
            <a:ext cx="9002713" cy="762000"/>
          </a:xfrm>
          <a:prstGeom prst="rect">
            <a:avLst/>
          </a:prstGeom>
          <a:noFill/>
          <a:ln w="9525">
            <a:noFill/>
            <a:miter lim="800000"/>
            <a:headEnd/>
            <a:tailEnd/>
          </a:ln>
          <a:effectLst/>
        </p:spPr>
        <p:txBody>
          <a:bodyPr wrap="none">
            <a:spAutoFit/>
          </a:bodyPr>
          <a:lstStyle/>
          <a:p>
            <a:r>
              <a:rPr lang="en-US" sz="4400" b="1" dirty="0">
                <a:solidFill>
                  <a:srgbClr val="FFC000"/>
                </a:solidFill>
                <a:effectLst>
                  <a:outerShdw blurRad="38100" dist="38100" dir="2700000" algn="tl">
                    <a:srgbClr val="000000"/>
                  </a:outerShdw>
                </a:effectLst>
                <a:latin typeface="Comic Sans MS" pitchFamily="66" charset="0"/>
              </a:rPr>
              <a:t>Not Uncommon For Young People</a:t>
            </a:r>
          </a:p>
        </p:txBody>
      </p:sp>
      <p:sp>
        <p:nvSpPr>
          <p:cNvPr id="41995" name="Text Box 11"/>
          <p:cNvSpPr txBox="1">
            <a:spLocks noChangeArrowheads="1"/>
          </p:cNvSpPr>
          <p:nvPr/>
        </p:nvSpPr>
        <p:spPr bwMode="auto">
          <a:xfrm>
            <a:off x="381000" y="1770063"/>
            <a:ext cx="8363187" cy="3293209"/>
          </a:xfrm>
          <a:prstGeom prst="rect">
            <a:avLst/>
          </a:prstGeom>
          <a:noFill/>
          <a:ln w="9525">
            <a:noFill/>
            <a:miter lim="800000"/>
            <a:headEnd/>
            <a:tailEnd/>
          </a:ln>
          <a:effectLst/>
        </p:spPr>
        <p:txBody>
          <a:bodyPr wrap="none">
            <a:spAutoFit/>
          </a:bodyPr>
          <a:lstStyle/>
          <a:p>
            <a:pPr>
              <a:lnSpc>
                <a:spcPct val="130000"/>
              </a:lnSpc>
              <a:buFontTx/>
              <a:buChar char="•"/>
            </a:pPr>
            <a:r>
              <a:rPr lang="en-US" sz="3200" b="1" dirty="0">
                <a:solidFill>
                  <a:srgbClr val="3333CC"/>
                </a:solidFill>
              </a:rPr>
              <a:t> Lose interest in spiritual matters</a:t>
            </a:r>
          </a:p>
          <a:p>
            <a:pPr>
              <a:lnSpc>
                <a:spcPct val="130000"/>
              </a:lnSpc>
              <a:buFontTx/>
              <a:buChar char="•"/>
            </a:pPr>
            <a:r>
              <a:rPr lang="en-US" sz="3200" b="1" dirty="0">
                <a:solidFill>
                  <a:srgbClr val="3333CC"/>
                </a:solidFill>
              </a:rPr>
              <a:t> Pull away – become “distant”</a:t>
            </a:r>
          </a:p>
          <a:p>
            <a:pPr>
              <a:lnSpc>
                <a:spcPct val="130000"/>
              </a:lnSpc>
              <a:buFontTx/>
              <a:buChar char="•"/>
            </a:pPr>
            <a:r>
              <a:rPr lang="en-US" sz="3200" b="1" dirty="0">
                <a:solidFill>
                  <a:srgbClr val="3333CC"/>
                </a:solidFill>
              </a:rPr>
              <a:t> Start missing some – then quit attending</a:t>
            </a:r>
          </a:p>
          <a:p>
            <a:pPr>
              <a:lnSpc>
                <a:spcPct val="130000"/>
              </a:lnSpc>
              <a:buFontTx/>
              <a:buChar char="•"/>
            </a:pPr>
            <a:r>
              <a:rPr lang="en-US" sz="3200" b="1" dirty="0">
                <a:solidFill>
                  <a:srgbClr val="3333CC"/>
                </a:solidFill>
              </a:rPr>
              <a:t> Date, engaged &amp; marry non-Christian</a:t>
            </a:r>
          </a:p>
          <a:p>
            <a:pPr>
              <a:lnSpc>
                <a:spcPct val="130000"/>
              </a:lnSpc>
              <a:buFontTx/>
              <a:buChar char="•"/>
            </a:pPr>
            <a:r>
              <a:rPr lang="en-US" sz="3200" b="1" dirty="0">
                <a:solidFill>
                  <a:srgbClr val="3333CC"/>
                </a:solidFill>
              </a:rPr>
              <a:t> </a:t>
            </a:r>
            <a:r>
              <a:rPr lang="en-US" sz="3200" b="1" dirty="0" smtClean="0">
                <a:solidFill>
                  <a:srgbClr val="3333CC"/>
                </a:solidFill>
              </a:rPr>
              <a:t>Involvement </a:t>
            </a:r>
            <a:r>
              <a:rPr lang="en-US" sz="3200" b="1" dirty="0">
                <a:solidFill>
                  <a:srgbClr val="3333CC"/>
                </a:solidFill>
              </a:rPr>
              <a:t>in alcohol or drugs</a:t>
            </a:r>
          </a:p>
        </p:txBody>
      </p:sp>
      <p:sp>
        <p:nvSpPr>
          <p:cNvPr id="41996" name="Text Box 12"/>
          <p:cNvSpPr txBox="1">
            <a:spLocks noChangeArrowheads="1"/>
          </p:cNvSpPr>
          <p:nvPr/>
        </p:nvSpPr>
        <p:spPr bwMode="auto">
          <a:xfrm>
            <a:off x="381000" y="5899150"/>
            <a:ext cx="8497888" cy="641350"/>
          </a:xfrm>
          <a:prstGeom prst="rect">
            <a:avLst/>
          </a:prstGeom>
          <a:noFill/>
          <a:ln w="9525">
            <a:noFill/>
            <a:miter lim="800000"/>
            <a:headEnd/>
            <a:tailEnd/>
          </a:ln>
          <a:effectLst/>
        </p:spPr>
        <p:txBody>
          <a:bodyPr wrap="none">
            <a:spAutoFit/>
          </a:bodyPr>
          <a:lstStyle/>
          <a:p>
            <a:r>
              <a:rPr lang="en-US" sz="3600" b="1" i="1">
                <a:effectLst>
                  <a:outerShdw blurRad="38100" dist="38100" dir="2700000" algn="tl">
                    <a:srgbClr val="000000"/>
                  </a:outerShdw>
                </a:effectLst>
                <a:latin typeface="Tahoma" pitchFamily="34" charset="0"/>
              </a:rPr>
              <a:t>Ultimately Lose Them To The World!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1995">
                                            <p:txEl>
                                              <p:pRg st="0" end="0"/>
                                            </p:txEl>
                                          </p:spTgt>
                                        </p:tgtEl>
                                        <p:attrNameLst>
                                          <p:attrName>style.visibility</p:attrName>
                                        </p:attrNameLst>
                                      </p:cBhvr>
                                      <p:to>
                                        <p:strVal val="visible"/>
                                      </p:to>
                                    </p:set>
                                    <p:anim calcmode="lin" valueType="num">
                                      <p:cBhvr>
                                        <p:cTn id="7" dur="500" fill="hold"/>
                                        <p:tgtEl>
                                          <p:spTgt spid="4199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199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199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199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19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1995">
                                            <p:txEl>
                                              <p:pRg st="1" end="1"/>
                                            </p:txEl>
                                          </p:spTgt>
                                        </p:tgtEl>
                                        <p:attrNameLst>
                                          <p:attrName>style.visibility</p:attrName>
                                        </p:attrNameLst>
                                      </p:cBhvr>
                                      <p:to>
                                        <p:strVal val="visible"/>
                                      </p:to>
                                    </p:set>
                                    <p:anim calcmode="lin" valueType="num">
                                      <p:cBhvr>
                                        <p:cTn id="16" dur="500" fill="hold"/>
                                        <p:tgtEl>
                                          <p:spTgt spid="4199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199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199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199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19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1995">
                                            <p:txEl>
                                              <p:pRg st="2" end="2"/>
                                            </p:txEl>
                                          </p:spTgt>
                                        </p:tgtEl>
                                        <p:attrNameLst>
                                          <p:attrName>style.visibility</p:attrName>
                                        </p:attrNameLst>
                                      </p:cBhvr>
                                      <p:to>
                                        <p:strVal val="visible"/>
                                      </p:to>
                                    </p:set>
                                    <p:anim calcmode="lin" valueType="num">
                                      <p:cBhvr>
                                        <p:cTn id="25" dur="500" fill="hold"/>
                                        <p:tgtEl>
                                          <p:spTgt spid="4199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4199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4199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199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419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41995">
                                            <p:txEl>
                                              <p:pRg st="3" end="3"/>
                                            </p:txEl>
                                          </p:spTgt>
                                        </p:tgtEl>
                                        <p:attrNameLst>
                                          <p:attrName>style.visibility</p:attrName>
                                        </p:attrNameLst>
                                      </p:cBhvr>
                                      <p:to>
                                        <p:strVal val="visible"/>
                                      </p:to>
                                    </p:set>
                                    <p:anim calcmode="lin" valueType="num">
                                      <p:cBhvr>
                                        <p:cTn id="34" dur="500" fill="hold"/>
                                        <p:tgtEl>
                                          <p:spTgt spid="41995">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41995">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41995">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41995">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4199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41995">
                                            <p:txEl>
                                              <p:pRg st="4" end="4"/>
                                            </p:txEl>
                                          </p:spTgt>
                                        </p:tgtEl>
                                        <p:attrNameLst>
                                          <p:attrName>style.visibility</p:attrName>
                                        </p:attrNameLst>
                                      </p:cBhvr>
                                      <p:to>
                                        <p:strVal val="visible"/>
                                      </p:to>
                                    </p:set>
                                    <p:anim calcmode="lin" valueType="num">
                                      <p:cBhvr>
                                        <p:cTn id="43" dur="500" fill="hold"/>
                                        <p:tgtEl>
                                          <p:spTgt spid="41995">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41995">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41995">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41995">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419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41996"/>
                                        </p:tgtEl>
                                        <p:attrNameLst>
                                          <p:attrName>style.visibility</p:attrName>
                                        </p:attrNameLst>
                                      </p:cBhvr>
                                      <p:to>
                                        <p:strVal val="visible"/>
                                      </p:to>
                                    </p:set>
                                    <p:animEffect transition="in" filter="wedge">
                                      <p:cBhvr>
                                        <p:cTn id="52" dur="2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build="p"/>
      <p:bldP spid="419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n\AppData\Local\Microsoft\Windows\Temporary Internet Files\Content.IE5\PSF4LITO\MP900401385[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0" y="0"/>
            <a:ext cx="9144000" cy="6831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74" name="WordArt 2"/>
          <p:cNvSpPr>
            <a:spLocks noChangeArrowheads="1" noChangeShapeType="1" noTextEdit="1"/>
          </p:cNvSpPr>
          <p:nvPr/>
        </p:nvSpPr>
        <p:spPr bwMode="auto">
          <a:xfrm>
            <a:off x="609600" y="533400"/>
            <a:ext cx="8153400" cy="1176338"/>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effectLst>
                  <a:outerShdw dist="45791" dir="2021404" algn="ctr" rotWithShape="0">
                    <a:srgbClr val="B2B2B2">
                      <a:alpha val="80000"/>
                    </a:srgbClr>
                  </a:outerShdw>
                </a:effectLst>
                <a:latin typeface="Times New Roman"/>
                <a:cs typeface="Times New Roman"/>
              </a:rPr>
              <a:t>Why Are We Losing Our Young People</a:t>
            </a:r>
          </a:p>
        </p:txBody>
      </p:sp>
      <p:sp>
        <p:nvSpPr>
          <p:cNvPr id="28675" name="AutoShape 3"/>
          <p:cNvSpPr>
            <a:spLocks noChangeArrowheads="1"/>
          </p:cNvSpPr>
          <p:nvPr/>
        </p:nvSpPr>
        <p:spPr bwMode="auto">
          <a:xfrm>
            <a:off x="609600" y="3810000"/>
            <a:ext cx="7924800" cy="533400"/>
          </a:xfrm>
          <a:prstGeom prst="roundRect">
            <a:avLst>
              <a:gd name="adj" fmla="val 50000"/>
            </a:avLst>
          </a:prstGeom>
          <a:solidFill>
            <a:schemeClr val="accent3"/>
          </a:solidFill>
          <a:ln w="9525">
            <a:solidFill>
              <a:schemeClr val="tx1"/>
            </a:solidFill>
            <a:round/>
            <a:headEnd/>
            <a:tailEnd/>
          </a:ln>
          <a:effectLst/>
        </p:spPr>
        <p:txBody>
          <a:bodyPr wrap="none" anchor="ctr"/>
          <a:lstStyle/>
          <a:p>
            <a:pPr algn="ctr"/>
            <a:r>
              <a:rPr lang="en-US" sz="3200" b="1" dirty="0">
                <a:effectLst>
                  <a:outerShdw blurRad="38100" dist="38100" dir="2700000" algn="tl">
                    <a:srgbClr val="000000"/>
                  </a:outerShdw>
                </a:effectLst>
                <a:latin typeface="Times New Roman" pitchFamily="18" charset="0"/>
              </a:rPr>
              <a:t>I. Bad Influence – of their Friends</a:t>
            </a:r>
          </a:p>
        </p:txBody>
      </p:sp>
      <p:sp>
        <p:nvSpPr>
          <p:cNvPr id="28676" name="AutoShape 4"/>
          <p:cNvSpPr>
            <a:spLocks noChangeArrowheads="1"/>
          </p:cNvSpPr>
          <p:nvPr/>
        </p:nvSpPr>
        <p:spPr bwMode="auto">
          <a:xfrm>
            <a:off x="609600" y="4572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dirty="0">
                <a:effectLst>
                  <a:outerShdw blurRad="38100" dist="38100" dir="2700000" algn="tl">
                    <a:srgbClr val="000000"/>
                  </a:outerShdw>
                </a:effectLst>
                <a:latin typeface="Times New Roman" pitchFamily="18" charset="0"/>
              </a:rPr>
              <a:t>II. Poor Example – of their Parents</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strVal val="#ppt_w*0.70"/>
                                          </p:val>
                                        </p:tav>
                                        <p:tav tm="100000">
                                          <p:val>
                                            <p:strVal val="#ppt_w"/>
                                          </p:val>
                                        </p:tav>
                                      </p:tavLst>
                                    </p:anim>
                                    <p:anim calcmode="lin" valueType="num">
                                      <p:cBhvr>
                                        <p:cTn id="8" dur="1000" fill="hold"/>
                                        <p:tgtEl>
                                          <p:spTgt spid="28676"/>
                                        </p:tgtEl>
                                        <p:attrNameLst>
                                          <p:attrName>ppt_h</p:attrName>
                                        </p:attrNameLst>
                                      </p:cBhvr>
                                      <p:tavLst>
                                        <p:tav tm="0">
                                          <p:val>
                                            <p:strVal val="#ppt_h"/>
                                          </p:val>
                                        </p:tav>
                                        <p:tav tm="100000">
                                          <p:val>
                                            <p:strVal val="#ppt_h"/>
                                          </p:val>
                                        </p:tav>
                                      </p:tavLst>
                                    </p:anim>
                                    <p:animEffect transition="in" filter="fade">
                                      <p:cBhvr>
                                        <p:cTn id="9"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AutoShape 4"/>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37894" name="Text Box 6"/>
          <p:cNvSpPr txBox="1">
            <a:spLocks noChangeArrowheads="1"/>
          </p:cNvSpPr>
          <p:nvPr/>
        </p:nvSpPr>
        <p:spPr bwMode="auto">
          <a:xfrm>
            <a:off x="762001" y="1379538"/>
            <a:ext cx="8229600" cy="4013406"/>
          </a:xfrm>
          <a:prstGeom prst="rect">
            <a:avLst/>
          </a:prstGeom>
          <a:noFill/>
          <a:ln w="9525">
            <a:noFill/>
            <a:miter lim="800000"/>
            <a:headEnd/>
            <a:tailEnd/>
          </a:ln>
          <a:effectLst/>
        </p:spPr>
        <p:txBody>
          <a:bodyPr wrap="squar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marL="971550" lvl="1" indent="-514350" defTabSz="396875">
              <a:lnSpc>
                <a:spcPct val="130000"/>
              </a:lnSpc>
              <a:buFont typeface="+mj-lt"/>
              <a:buAutoNum type="arabicPeriod"/>
            </a:pPr>
            <a:r>
              <a:rPr lang="en-US" sz="2800" dirty="0" smtClean="0">
                <a:effectLst>
                  <a:outerShdw blurRad="38100" dist="38100" dir="2700000" algn="tl">
                    <a:srgbClr val="000000"/>
                  </a:outerShdw>
                </a:effectLst>
              </a:rPr>
              <a:t>General </a:t>
            </a:r>
            <a:r>
              <a:rPr lang="en-US" sz="2800" dirty="0">
                <a:effectLst>
                  <a:outerShdw blurRad="38100" dist="38100" dir="2700000" algn="tl">
                    <a:srgbClr val="000000"/>
                  </a:outerShdw>
                </a:effectLst>
              </a:rPr>
              <a:t>principle </a:t>
            </a:r>
            <a:r>
              <a:rPr lang="en-US" sz="2800" dirty="0" smtClean="0">
                <a:effectLst>
                  <a:outerShdw blurRad="38100" dist="38100" dir="2700000" algn="tl">
                    <a:srgbClr val="000000"/>
                  </a:outerShdw>
                </a:effectLst>
              </a:rPr>
              <a:t>(</a:t>
            </a:r>
            <a:r>
              <a:rPr lang="en-US" sz="2800" dirty="0">
                <a:effectLst>
                  <a:outerShdw blurRad="38100" dist="38100" dir="2700000" algn="tl">
                    <a:srgbClr val="000000"/>
                  </a:outerShdw>
                </a:effectLst>
              </a:rPr>
              <a:t>Matt. 5:13-16; 1 Tim. </a:t>
            </a:r>
            <a:r>
              <a:rPr lang="en-US" sz="2800" dirty="0" smtClean="0">
                <a:effectLst>
                  <a:outerShdw blurRad="38100" dist="38100" dir="2700000" algn="tl">
                    <a:srgbClr val="000000"/>
                  </a:outerShdw>
                </a:effectLst>
              </a:rPr>
              <a:t>4:12)</a:t>
            </a:r>
          </a:p>
          <a:p>
            <a:pPr marL="971550" lvl="1" indent="-514350" defTabSz="396875">
              <a:lnSpc>
                <a:spcPct val="130000"/>
              </a:lnSpc>
              <a:buFont typeface="+mj-lt"/>
              <a:buAutoNum type="arabicPeriod"/>
            </a:pPr>
            <a:r>
              <a:rPr lang="en-US" sz="2800" spc="-50" dirty="0" smtClean="0">
                <a:effectLst>
                  <a:outerShdw blurRad="38100" dist="38100" dir="2700000" algn="tl">
                    <a:srgbClr val="000000"/>
                  </a:outerShdw>
                </a:effectLst>
              </a:rPr>
              <a:t>Become </a:t>
            </a:r>
            <a:r>
              <a:rPr lang="en-US" sz="2800" spc="-50" dirty="0">
                <a:effectLst>
                  <a:outerShdw blurRad="38100" dist="38100" dir="2700000" algn="tl">
                    <a:srgbClr val="000000"/>
                  </a:outerShdw>
                </a:effectLst>
              </a:rPr>
              <a:t>like parents </a:t>
            </a:r>
            <a:r>
              <a:rPr lang="en-US" sz="2800" spc="-50" dirty="0" smtClean="0">
                <a:effectLst>
                  <a:outerShdw blurRad="38100" dist="38100" dir="2700000" algn="tl">
                    <a:srgbClr val="000000"/>
                  </a:outerShdw>
                </a:effectLst>
              </a:rPr>
              <a:t>(</a:t>
            </a:r>
            <a:r>
              <a:rPr lang="en-US" sz="2800" spc="-50" dirty="0">
                <a:effectLst>
                  <a:outerShdw blurRad="38100" dist="38100" dir="2700000" algn="tl">
                    <a:srgbClr val="000000"/>
                  </a:outerShdw>
                </a:effectLst>
              </a:rPr>
              <a:t>Prov. 20:7; Ez. </a:t>
            </a:r>
            <a:r>
              <a:rPr lang="en-US" sz="2800" spc="-50" dirty="0" smtClean="0">
                <a:effectLst>
                  <a:outerShdw blurRad="38100" dist="38100" dir="2700000" algn="tl">
                    <a:srgbClr val="000000"/>
                  </a:outerShdw>
                </a:effectLst>
              </a:rPr>
              <a:t>16:44, </a:t>
            </a:r>
            <a:r>
              <a:rPr lang="en-US" sz="2800" spc="-50" dirty="0" smtClean="0">
                <a:effectLst>
                  <a:outerShdw blurRad="38100" dist="38100" dir="2700000" algn="tl">
                    <a:srgbClr val="000000"/>
                  </a:outerShdw>
                </a:effectLst>
              </a:rPr>
              <a:t>45)</a:t>
            </a:r>
          </a:p>
          <a:p>
            <a:pPr marL="971550" lvl="1" indent="-514350" defTabSz="396875">
              <a:lnSpc>
                <a:spcPct val="130000"/>
              </a:lnSpc>
              <a:buFont typeface="+mj-lt"/>
              <a:buAutoNum type="arabicPeriod"/>
            </a:pPr>
            <a:r>
              <a:rPr lang="en-US" sz="2800" dirty="0" smtClean="0">
                <a:effectLst>
                  <a:outerShdw blurRad="38100" dist="38100" dir="2700000" algn="tl">
                    <a:srgbClr val="000000"/>
                  </a:outerShdw>
                </a:effectLst>
              </a:rPr>
              <a:t>Actions </a:t>
            </a:r>
            <a:r>
              <a:rPr lang="en-US" sz="2800" dirty="0">
                <a:effectLst>
                  <a:outerShdw blurRad="38100" dist="38100" dir="2700000" algn="tl">
                    <a:srgbClr val="000000"/>
                  </a:outerShdw>
                </a:effectLst>
              </a:rPr>
              <a:t>speak louder than </a:t>
            </a:r>
            <a:r>
              <a:rPr lang="en-US" sz="2800" dirty="0" smtClean="0">
                <a:effectLst>
                  <a:outerShdw blurRad="38100" dist="38100" dir="2700000" algn="tl">
                    <a:srgbClr val="000000"/>
                  </a:outerShdw>
                </a:effectLst>
              </a:rPr>
              <a:t>words; parental conduct influences!</a:t>
            </a:r>
            <a:endParaRPr lang="en-US" sz="2800" dirty="0">
              <a:effectLst>
                <a:outerShdw blurRad="38100" dist="38100" dir="2700000" algn="tl">
                  <a:srgbClr val="000000"/>
                </a:outerShdw>
              </a:effectLs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anim calcmode="lin" valueType="num">
                                      <p:cBhvr additive="base">
                                        <p:cTn id="7" dur="500" fill="hold"/>
                                        <p:tgtEl>
                                          <p:spTgt spid="378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7894">
                                            <p:txEl>
                                              <p:pRg st="1" end="1"/>
                                            </p:txEl>
                                          </p:spTgt>
                                        </p:tgtEl>
                                        <p:attrNameLst>
                                          <p:attrName>style.visibility</p:attrName>
                                        </p:attrNameLst>
                                      </p:cBhvr>
                                      <p:to>
                                        <p:strVal val="visible"/>
                                      </p:to>
                                    </p:set>
                                    <p:anim calcmode="lin" valueType="num">
                                      <p:cBhvr additive="base">
                                        <p:cTn id="13" dur="500" fill="hold"/>
                                        <p:tgtEl>
                                          <p:spTgt spid="378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7894">
                                            <p:txEl>
                                              <p:pRg st="2" end="2"/>
                                            </p:txEl>
                                          </p:spTgt>
                                        </p:tgtEl>
                                        <p:attrNameLst>
                                          <p:attrName>style.visibility</p:attrName>
                                        </p:attrNameLst>
                                      </p:cBhvr>
                                      <p:to>
                                        <p:strVal val="visible"/>
                                      </p:to>
                                    </p:set>
                                    <p:anim calcmode="lin" valueType="num">
                                      <p:cBhvr additive="base">
                                        <p:cTn id="19" dur="500" fill="hold"/>
                                        <p:tgtEl>
                                          <p:spTgt spid="378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7894">
                                            <p:txEl>
                                              <p:pRg st="3" end="3"/>
                                            </p:txEl>
                                          </p:spTgt>
                                        </p:tgtEl>
                                        <p:attrNameLst>
                                          <p:attrName>style.visibility</p:attrName>
                                        </p:attrNameLst>
                                      </p:cBhvr>
                                      <p:to>
                                        <p:strVal val="visible"/>
                                      </p:to>
                                    </p:set>
                                    <p:anim calcmode="lin" valueType="num">
                                      <p:cBhvr additive="base">
                                        <p:cTn id="25" dur="500" fill="hold"/>
                                        <p:tgtEl>
                                          <p:spTgt spid="3789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8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46083" name="Text Box 3"/>
          <p:cNvSpPr txBox="1">
            <a:spLocks noChangeArrowheads="1"/>
          </p:cNvSpPr>
          <p:nvPr/>
        </p:nvSpPr>
        <p:spPr bwMode="auto">
          <a:xfrm>
            <a:off x="762000" y="1379538"/>
            <a:ext cx="8512267" cy="5004447"/>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Often See Parents Who:</a:t>
            </a:r>
          </a:p>
          <a:p>
            <a:pPr defTabSz="396875">
              <a:lnSpc>
                <a:spcPct val="110000"/>
              </a:lnSpc>
            </a:pPr>
            <a:r>
              <a:rPr lang="en-US" sz="2800" dirty="0">
                <a:effectLst>
                  <a:outerShdw blurRad="38100" dist="38100" dir="2700000" algn="tl">
                    <a:srgbClr val="000000"/>
                  </a:outerShdw>
                </a:effectLst>
              </a:rPr>
              <a:t>	1. Didn’t go to Bible Class</a:t>
            </a:r>
          </a:p>
          <a:p>
            <a:pPr defTabSz="396875">
              <a:lnSpc>
                <a:spcPct val="110000"/>
              </a:lnSpc>
            </a:pPr>
            <a:r>
              <a:rPr lang="en-US" sz="2800" dirty="0">
                <a:effectLst>
                  <a:outerShdw blurRad="38100" dist="38100" dir="2700000" algn="tl">
                    <a:srgbClr val="000000"/>
                  </a:outerShdw>
                </a:effectLst>
              </a:rPr>
              <a:t>	2. </a:t>
            </a:r>
            <a:r>
              <a:rPr lang="en-US" sz="2800" dirty="0" smtClean="0">
                <a:effectLst>
                  <a:outerShdw blurRad="38100" dist="38100" dir="2700000" algn="tl">
                    <a:srgbClr val="000000"/>
                  </a:outerShdw>
                </a:effectLst>
              </a:rPr>
              <a:t>Placed family gatherings </a:t>
            </a:r>
            <a:r>
              <a:rPr lang="en-US" sz="2800" b="1" dirty="0" smtClean="0">
                <a:effectLst>
                  <a:outerShdw blurRad="38100" dist="38100" dir="2700000" algn="tl">
                    <a:srgbClr val="000000"/>
                  </a:outerShdw>
                </a:effectLst>
              </a:rPr>
              <a:t>over</a:t>
            </a:r>
            <a:r>
              <a:rPr lang="en-US" sz="2800" dirty="0" smtClean="0">
                <a:effectLst>
                  <a:outerShdw blurRad="38100" dist="38100" dir="2700000" algn="tl">
                    <a:srgbClr val="000000"/>
                  </a:outerShdw>
                </a:effectLst>
              </a:rPr>
              <a:t> spiritual</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3. Didn’t </a:t>
            </a:r>
            <a:r>
              <a:rPr lang="en-US" sz="2800" dirty="0" smtClean="0">
                <a:effectLst>
                  <a:outerShdw blurRad="38100" dist="38100" dir="2700000" algn="tl">
                    <a:srgbClr val="000000"/>
                  </a:outerShdw>
                </a:effectLst>
              </a:rPr>
              <a:t>attend on </a:t>
            </a:r>
            <a:r>
              <a:rPr lang="en-US" sz="2800" dirty="0">
                <a:effectLst>
                  <a:outerShdw blurRad="38100" dist="38100" dir="2700000" algn="tl">
                    <a:srgbClr val="000000"/>
                  </a:outerShdw>
                </a:effectLst>
              </a:rPr>
              <a:t>Wednesday </a:t>
            </a:r>
            <a:r>
              <a:rPr lang="en-US" sz="2800" dirty="0" smtClean="0">
                <a:effectLst>
                  <a:outerShdw blurRad="38100" dist="38100" dir="2700000" algn="tl">
                    <a:srgbClr val="000000"/>
                  </a:outerShdw>
                </a:effectLst>
              </a:rPr>
              <a:t>nights</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4. Miss a lot when </a:t>
            </a:r>
            <a:r>
              <a:rPr lang="en-US" sz="2800" dirty="0" smtClean="0">
                <a:effectLst>
                  <a:outerShdw blurRad="38100" dist="38100" dir="2700000" algn="tl">
                    <a:srgbClr val="000000"/>
                  </a:outerShdw>
                </a:effectLst>
              </a:rPr>
              <a:t>“too tired” and “don’t feel good”</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5. </a:t>
            </a:r>
            <a:r>
              <a:rPr lang="en-US" sz="2800" dirty="0" smtClean="0">
                <a:effectLst>
                  <a:outerShdw blurRad="38100" dist="38100" dir="2700000" algn="tl">
                    <a:srgbClr val="000000"/>
                  </a:outerShdw>
                </a:effectLst>
              </a:rPr>
              <a:t>Regularly miss services</a:t>
            </a:r>
            <a:r>
              <a:rPr lang="en-US" sz="2800" dirty="0" smtClean="0">
                <a:effectLst>
                  <a:outerShdw blurRad="38100" dist="38100" dir="2700000" algn="tl">
                    <a:srgbClr val="000000"/>
                  </a:outerShdw>
                </a:effectLst>
              </a:rPr>
              <a:t> </a:t>
            </a:r>
            <a:r>
              <a:rPr lang="en-US" sz="2800" dirty="0">
                <a:effectLst>
                  <a:outerShdw blurRad="38100" dist="38100" dir="2700000" algn="tl">
                    <a:srgbClr val="000000"/>
                  </a:outerShdw>
                </a:effectLst>
              </a:rPr>
              <a:t>for work</a:t>
            </a:r>
          </a:p>
          <a:p>
            <a:pPr defTabSz="396875">
              <a:lnSpc>
                <a:spcPct val="110000"/>
              </a:lnSpc>
            </a:pPr>
            <a:r>
              <a:rPr lang="en-US" sz="2800" dirty="0">
                <a:effectLst>
                  <a:outerShdw blurRad="38100" dist="38100" dir="2700000" algn="tl">
                    <a:srgbClr val="000000"/>
                  </a:outerShdw>
                </a:effectLst>
              </a:rPr>
              <a:t>	6. </a:t>
            </a:r>
            <a:r>
              <a:rPr lang="en-US" sz="2800" dirty="0" smtClean="0">
                <a:effectLst>
                  <a:outerShdw blurRad="38100" dist="38100" dir="2700000" algn="tl">
                    <a:srgbClr val="000000"/>
                  </a:outerShdw>
                </a:effectLst>
              </a:rPr>
              <a:t>Placed emphasis on </a:t>
            </a:r>
            <a:r>
              <a:rPr lang="en-US" sz="2800" dirty="0">
                <a:effectLst>
                  <a:outerShdw blurRad="38100" dist="38100" dir="2700000" algn="tl">
                    <a:srgbClr val="000000"/>
                  </a:outerShdw>
                </a:effectLst>
              </a:rPr>
              <a:t>material over spiritual</a:t>
            </a:r>
          </a:p>
          <a:p>
            <a:pPr defTabSz="396875">
              <a:lnSpc>
                <a:spcPct val="110000"/>
              </a:lnSpc>
            </a:pP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7. Placed emphasis on </a:t>
            </a:r>
            <a:r>
              <a:rPr lang="en-US" sz="2800" dirty="0">
                <a:effectLst>
                  <a:outerShdw blurRad="38100" dist="38100" dir="2700000" algn="tl">
                    <a:srgbClr val="000000"/>
                  </a:outerShdw>
                </a:effectLst>
              </a:rPr>
              <a:t>school over spiritual</a:t>
            </a:r>
          </a:p>
          <a:p>
            <a:pPr defTabSz="396875">
              <a:lnSpc>
                <a:spcPct val="110000"/>
              </a:lnSpc>
            </a:pPr>
            <a:r>
              <a:rPr lang="en-US" sz="2800" dirty="0">
                <a:effectLst>
                  <a:outerShdw blurRad="38100" dist="38100" dir="2700000" algn="tl">
                    <a:srgbClr val="000000"/>
                  </a:outerShdw>
                </a:effectLst>
              </a:rPr>
              <a:t>	8</a:t>
            </a:r>
            <a:r>
              <a:rPr lang="en-US" sz="2800" dirty="0" smtClean="0">
                <a:effectLst>
                  <a:outerShdw blurRad="38100" dist="38100" dir="2700000" algn="tl">
                    <a:srgbClr val="000000"/>
                  </a:outerShdw>
                </a:effectLst>
              </a:rPr>
              <a:t>. Make decisions promoting worldliness</a:t>
            </a:r>
            <a:endParaRPr lang="en-US" sz="2800" dirty="0">
              <a:effectLst>
                <a:outerShdw blurRad="38100" dist="38100" dir="2700000" algn="tl">
                  <a:srgbClr val="000000"/>
                </a:outerShdw>
              </a:effectLst>
            </a:endParaRPr>
          </a:p>
        </p:txBody>
      </p:sp>
      <p:sp>
        <p:nvSpPr>
          <p:cNvPr id="46084" name="Rectangle 4"/>
          <p:cNvSpPr>
            <a:spLocks noChangeArrowheads="1"/>
          </p:cNvSpPr>
          <p:nvPr/>
        </p:nvSpPr>
        <p:spPr bwMode="auto">
          <a:xfrm rot="-1798899">
            <a:off x="712033" y="3340631"/>
            <a:ext cx="8077200" cy="1143000"/>
          </a:xfrm>
          <a:prstGeom prst="rect">
            <a:avLst/>
          </a:prstGeom>
          <a:solidFill>
            <a:srgbClr val="C00000"/>
          </a:solidFill>
          <a:ln w="76200" cmpd="tri">
            <a:solidFill>
              <a:schemeClr val="bg2"/>
            </a:solidFill>
            <a:miter lim="800000"/>
            <a:headEnd/>
            <a:tailEnd/>
          </a:ln>
          <a:effectLst/>
        </p:spPr>
        <p:txBody>
          <a:bodyPr wrap="none" anchor="ctr"/>
          <a:lstStyle/>
          <a:p>
            <a:pPr algn="ctr"/>
            <a:r>
              <a:rPr lang="en-US" sz="2400" b="1" i="1"/>
              <a:t>Don’t Be Surprised</a:t>
            </a:r>
          </a:p>
          <a:p>
            <a:pPr algn="ctr"/>
            <a:r>
              <a:rPr lang="en-US" sz="2400" b="1" i="1"/>
              <a:t>When They Turn Out Just Like You Trained Them!</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 calcmode="lin" valueType="num">
                                      <p:cBhvr additive="base">
                                        <p:cTn id="7" dur="500" fill="hold"/>
                                        <p:tgtEl>
                                          <p:spTgt spid="4608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 calcmode="lin" valueType="num">
                                      <p:cBhvr additive="base">
                                        <p:cTn id="13" dur="500" fill="hold"/>
                                        <p:tgtEl>
                                          <p:spTgt spid="4608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 calcmode="lin" valueType="num">
                                      <p:cBhvr additive="base">
                                        <p:cTn id="19" dur="500" fill="hold"/>
                                        <p:tgtEl>
                                          <p:spTgt spid="4608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anim calcmode="lin" valueType="num">
                                      <p:cBhvr additive="base">
                                        <p:cTn id="25" dur="500" fill="hold"/>
                                        <p:tgtEl>
                                          <p:spTgt spid="4608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 calcmode="lin" valueType="num">
                                      <p:cBhvr additive="base">
                                        <p:cTn id="31" dur="500" fill="hold"/>
                                        <p:tgtEl>
                                          <p:spTgt spid="4608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 calcmode="lin" valueType="num">
                                      <p:cBhvr additive="base">
                                        <p:cTn id="37" dur="500" fill="hold"/>
                                        <p:tgtEl>
                                          <p:spTgt spid="4608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6083">
                                            <p:txEl>
                                              <p:pRg st="8" end="8"/>
                                            </p:txEl>
                                          </p:spTgt>
                                        </p:tgtEl>
                                        <p:attrNameLst>
                                          <p:attrName>style.visibility</p:attrName>
                                        </p:attrNameLst>
                                      </p:cBhvr>
                                      <p:to>
                                        <p:strVal val="visible"/>
                                      </p:to>
                                    </p:set>
                                    <p:anim calcmode="lin" valueType="num">
                                      <p:cBhvr additive="base">
                                        <p:cTn id="43" dur="500" fill="hold"/>
                                        <p:tgtEl>
                                          <p:spTgt spid="4608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6083">
                                            <p:txEl>
                                              <p:pRg st="9" end="9"/>
                                            </p:txEl>
                                          </p:spTgt>
                                        </p:tgtEl>
                                        <p:attrNameLst>
                                          <p:attrName>style.visibility</p:attrName>
                                        </p:attrNameLst>
                                      </p:cBhvr>
                                      <p:to>
                                        <p:strVal val="visible"/>
                                      </p:to>
                                    </p:set>
                                    <p:anim calcmode="lin" valueType="num">
                                      <p:cBhvr additive="base">
                                        <p:cTn id="49" dur="500" fill="hold"/>
                                        <p:tgtEl>
                                          <p:spTgt spid="4608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60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084"/>
                                        </p:tgtEl>
                                        <p:attrNameLst>
                                          <p:attrName>style.visibility</p:attrName>
                                        </p:attrNameLst>
                                      </p:cBhvr>
                                      <p:to>
                                        <p:strVal val="visible"/>
                                      </p:to>
                                    </p:set>
                                    <p:animEffect transition="in" filter="fade">
                                      <p:cBhvr>
                                        <p:cTn id="55"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P spid="460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46083" name="Text Box 3"/>
          <p:cNvSpPr txBox="1">
            <a:spLocks noChangeArrowheads="1"/>
          </p:cNvSpPr>
          <p:nvPr/>
        </p:nvSpPr>
        <p:spPr bwMode="auto">
          <a:xfrm>
            <a:off x="762000" y="1379538"/>
            <a:ext cx="7736926" cy="5478423"/>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Often See Parents Who:</a:t>
            </a:r>
          </a:p>
          <a:p>
            <a:pPr defTabSz="396875">
              <a:lnSpc>
                <a:spcPct val="110000"/>
              </a:lnSpc>
            </a:pPr>
            <a:r>
              <a:rPr lang="en-US" sz="2800" dirty="0">
                <a:effectLst>
                  <a:outerShdw blurRad="38100" dist="38100" dir="2700000" algn="tl">
                    <a:srgbClr val="000000"/>
                  </a:outerShdw>
                </a:effectLst>
              </a:rPr>
              <a:t>	1. </a:t>
            </a:r>
            <a:r>
              <a:rPr lang="en-US" sz="2800" dirty="0" smtClean="0">
                <a:effectLst>
                  <a:outerShdw blurRad="38100" dist="38100" dir="2700000" algn="tl">
                    <a:srgbClr val="000000"/>
                  </a:outerShdw>
                </a:effectLst>
              </a:rPr>
              <a:t>Prepare for and attend Bible </a:t>
            </a:r>
            <a:r>
              <a:rPr lang="en-US" sz="2800" dirty="0">
                <a:effectLst>
                  <a:outerShdw blurRad="38100" dist="38100" dir="2700000" algn="tl">
                    <a:srgbClr val="000000"/>
                  </a:outerShdw>
                </a:effectLst>
              </a:rPr>
              <a:t>c</a:t>
            </a:r>
            <a:r>
              <a:rPr lang="en-US" sz="2800" dirty="0" smtClean="0">
                <a:effectLst>
                  <a:outerShdw blurRad="38100" dist="38100" dir="2700000" algn="tl">
                    <a:srgbClr val="000000"/>
                  </a:outerShdw>
                </a:effectLst>
              </a:rPr>
              <a:t>lass</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2. </a:t>
            </a:r>
            <a:r>
              <a:rPr lang="en-US" sz="2800" dirty="0" smtClean="0">
                <a:effectLst>
                  <a:outerShdw blurRad="38100" dist="38100" dir="2700000" algn="tl">
                    <a:srgbClr val="000000"/>
                  </a:outerShdw>
                </a:effectLst>
              </a:rPr>
              <a:t>Placed spiritual matters above others</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3. </a:t>
            </a:r>
            <a:r>
              <a:rPr lang="en-US" sz="2800" dirty="0" smtClean="0">
                <a:effectLst>
                  <a:outerShdw blurRad="38100" dist="38100" dir="2700000" algn="tl">
                    <a:srgbClr val="000000"/>
                  </a:outerShdw>
                </a:effectLst>
              </a:rPr>
              <a:t>Attend </a:t>
            </a:r>
            <a:r>
              <a:rPr lang="en-US" sz="2800" dirty="0">
                <a:effectLst>
                  <a:outerShdw blurRad="38100" dist="38100" dir="2700000" algn="tl">
                    <a:srgbClr val="000000"/>
                  </a:outerShdw>
                </a:effectLst>
              </a:rPr>
              <a:t>m</a:t>
            </a:r>
            <a:r>
              <a:rPr lang="en-US" sz="2800" dirty="0" smtClean="0">
                <a:effectLst>
                  <a:outerShdw blurRad="38100" dist="38100" dir="2700000" algn="tl">
                    <a:srgbClr val="000000"/>
                  </a:outerShdw>
                </a:effectLst>
              </a:rPr>
              <a:t>idweek services</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4. </a:t>
            </a:r>
            <a:r>
              <a:rPr lang="en-US" sz="2800" dirty="0" smtClean="0">
                <a:effectLst>
                  <a:outerShdw blurRad="38100" dist="38100" dir="2700000" algn="tl">
                    <a:srgbClr val="000000"/>
                  </a:outerShdw>
                </a:effectLst>
              </a:rPr>
              <a:t>Even attend when feeling tired</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5. </a:t>
            </a:r>
            <a:r>
              <a:rPr lang="en-US" sz="2800" dirty="0" smtClean="0">
                <a:effectLst>
                  <a:outerShdw blurRad="38100" dist="38100" dir="2700000" algn="tl">
                    <a:srgbClr val="000000"/>
                  </a:outerShdw>
                </a:effectLst>
              </a:rPr>
              <a:t>Excuse themselves from other things for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worship and Bible study</a:t>
            </a:r>
            <a:endParaRPr lang="en-US" sz="2800" dirty="0">
              <a:effectLst>
                <a:outerShdw blurRad="38100" dist="38100" dir="2700000" algn="tl">
                  <a:srgbClr val="000000"/>
                </a:outerShdw>
              </a:effectLst>
            </a:endParaRPr>
          </a:p>
          <a:p>
            <a:pPr defTabSz="396875">
              <a:lnSpc>
                <a:spcPct val="110000"/>
              </a:lnSpc>
            </a:pPr>
            <a:r>
              <a:rPr lang="en-US" sz="2800" dirty="0">
                <a:effectLst>
                  <a:outerShdw blurRad="38100" dist="38100" dir="2700000" algn="tl">
                    <a:srgbClr val="000000"/>
                  </a:outerShdw>
                </a:effectLst>
              </a:rPr>
              <a:t>	6. </a:t>
            </a:r>
            <a:r>
              <a:rPr lang="en-US" sz="2800" dirty="0" smtClean="0">
                <a:effectLst>
                  <a:outerShdw blurRad="38100" dist="38100" dir="2700000" algn="tl">
                    <a:srgbClr val="000000"/>
                  </a:outerShdw>
                </a:effectLst>
              </a:rPr>
              <a:t>Emphasize Biblical education over secular</a:t>
            </a:r>
          </a:p>
          <a:p>
            <a:pPr defTabSz="396875">
              <a:lnSpc>
                <a:spcPct val="110000"/>
              </a:lnSpc>
            </a:pP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7. Frequently engage in family discussions</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a:t>
            </a:r>
            <a:r>
              <a:rPr lang="en-US" sz="2800" dirty="0" smtClean="0">
                <a:effectLst>
                  <a:outerShdw blurRad="38100" dist="38100" dir="2700000" algn="tl">
                    <a:srgbClr val="000000"/>
                  </a:outerShdw>
                </a:effectLst>
              </a:rPr>
              <a:t>concerning </a:t>
            </a:r>
            <a:r>
              <a:rPr lang="en-US" sz="2800" dirty="0" smtClean="0">
                <a:effectLst>
                  <a:outerShdw blurRad="38100" dist="38100" dir="2700000" algn="tl">
                    <a:srgbClr val="000000"/>
                  </a:outerShdw>
                </a:effectLst>
              </a:rPr>
              <a:t>Biblical doctrine and conduct</a:t>
            </a:r>
            <a:endParaRPr lang="en-US" sz="2800" dirty="0">
              <a:effectLst>
                <a:outerShdw blurRad="38100" dist="38100" dir="2700000" algn="tl">
                  <a:srgbClr val="000000"/>
                </a:outerShdw>
              </a:effectLst>
            </a:endParaRPr>
          </a:p>
        </p:txBody>
      </p:sp>
      <p:sp>
        <p:nvSpPr>
          <p:cNvPr id="46084" name="Rectangle 4"/>
          <p:cNvSpPr>
            <a:spLocks noChangeArrowheads="1"/>
          </p:cNvSpPr>
          <p:nvPr/>
        </p:nvSpPr>
        <p:spPr bwMode="auto">
          <a:xfrm rot="-1798899">
            <a:off x="661318" y="3547249"/>
            <a:ext cx="8077200" cy="1143000"/>
          </a:xfrm>
          <a:prstGeom prst="rect">
            <a:avLst/>
          </a:prstGeom>
          <a:solidFill>
            <a:srgbClr val="FFFF00"/>
          </a:solidFill>
          <a:ln w="76200" cmpd="tri">
            <a:solidFill>
              <a:schemeClr val="bg2"/>
            </a:solidFill>
            <a:miter lim="800000"/>
            <a:headEnd/>
            <a:tailEnd/>
          </a:ln>
          <a:effectLst/>
        </p:spPr>
        <p:txBody>
          <a:bodyPr wrap="none" anchor="ctr"/>
          <a:lstStyle/>
          <a:p>
            <a:pPr algn="ctr"/>
            <a:r>
              <a:rPr lang="en-US" sz="2400" b="1" i="1" dirty="0" smtClean="0">
                <a:solidFill>
                  <a:srgbClr val="333399"/>
                </a:solidFill>
              </a:rPr>
              <a:t>Rejoice When </a:t>
            </a:r>
            <a:r>
              <a:rPr lang="en-US" sz="2400" b="1" i="1" dirty="0">
                <a:solidFill>
                  <a:srgbClr val="333399"/>
                </a:solidFill>
              </a:rPr>
              <a:t>They Turn Out </a:t>
            </a:r>
            <a:r>
              <a:rPr lang="en-US" sz="2400" b="1" i="1" dirty="0" smtClean="0">
                <a:solidFill>
                  <a:srgbClr val="333399"/>
                </a:solidFill>
              </a:rPr>
              <a:t>Just </a:t>
            </a:r>
            <a:r>
              <a:rPr lang="en-US" sz="2400" b="1" i="1" dirty="0">
                <a:solidFill>
                  <a:srgbClr val="333399"/>
                </a:solidFill>
              </a:rPr>
              <a:t>Like You </a:t>
            </a:r>
            <a:r>
              <a:rPr lang="en-US" sz="2400" b="1" i="1" dirty="0" smtClean="0">
                <a:solidFill>
                  <a:srgbClr val="333399"/>
                </a:solidFill>
              </a:rPr>
              <a:t/>
            </a:r>
            <a:br>
              <a:rPr lang="en-US" sz="2400" b="1" i="1" dirty="0" smtClean="0">
                <a:solidFill>
                  <a:srgbClr val="333399"/>
                </a:solidFill>
              </a:rPr>
            </a:br>
            <a:r>
              <a:rPr lang="en-US" sz="2400" b="1" i="1" dirty="0" smtClean="0">
                <a:solidFill>
                  <a:srgbClr val="333399"/>
                </a:solidFill>
              </a:rPr>
              <a:t>Trained Them (Prov. 23:15, 16, 24)!</a:t>
            </a:r>
            <a:endParaRPr lang="en-US" sz="2400" b="1" i="1" dirty="0">
              <a:solidFill>
                <a:srgbClr val="333399"/>
              </a:solidFill>
            </a:endParaRPr>
          </a:p>
        </p:txBody>
      </p:sp>
    </p:spTree>
    <p:extLst>
      <p:ext uri="{BB962C8B-B14F-4D97-AF65-F5344CB8AC3E}">
        <p14:creationId xmlns:p14="http://schemas.microsoft.com/office/powerpoint/2010/main" val="48637137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 calcmode="lin" valueType="num">
                                      <p:cBhvr additive="base">
                                        <p:cTn id="7" dur="500" fill="hold"/>
                                        <p:tgtEl>
                                          <p:spTgt spid="4608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 calcmode="lin" valueType="num">
                                      <p:cBhvr additive="base">
                                        <p:cTn id="13" dur="500" fill="hold"/>
                                        <p:tgtEl>
                                          <p:spTgt spid="4608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 calcmode="lin" valueType="num">
                                      <p:cBhvr additive="base">
                                        <p:cTn id="19" dur="500" fill="hold"/>
                                        <p:tgtEl>
                                          <p:spTgt spid="4608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anim calcmode="lin" valueType="num">
                                      <p:cBhvr additive="base">
                                        <p:cTn id="25" dur="500" fill="hold"/>
                                        <p:tgtEl>
                                          <p:spTgt spid="4608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 calcmode="lin" valueType="num">
                                      <p:cBhvr additive="base">
                                        <p:cTn id="31" dur="500" fill="hold"/>
                                        <p:tgtEl>
                                          <p:spTgt spid="4608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 calcmode="lin" valueType="num">
                                      <p:cBhvr additive="base">
                                        <p:cTn id="37" dur="500" fill="hold"/>
                                        <p:tgtEl>
                                          <p:spTgt spid="4608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6083">
                                            <p:txEl>
                                              <p:pRg st="8" end="8"/>
                                            </p:txEl>
                                          </p:spTgt>
                                        </p:tgtEl>
                                        <p:attrNameLst>
                                          <p:attrName>style.visibility</p:attrName>
                                        </p:attrNameLst>
                                      </p:cBhvr>
                                      <p:to>
                                        <p:strVal val="visible"/>
                                      </p:to>
                                    </p:set>
                                    <p:anim calcmode="lin" valueType="num">
                                      <p:cBhvr additive="base">
                                        <p:cTn id="43" dur="500" fill="hold"/>
                                        <p:tgtEl>
                                          <p:spTgt spid="4608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084"/>
                                        </p:tgtEl>
                                        <p:attrNameLst>
                                          <p:attrName>style.visibility</p:attrName>
                                        </p:attrNameLst>
                                      </p:cBhvr>
                                      <p:to>
                                        <p:strVal val="visible"/>
                                      </p:to>
                                    </p:set>
                                    <p:animEffect transition="in" filter="fade">
                                      <p:cBhvr>
                                        <p:cTn id="49"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P spid="460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even\AppData\Local\Microsoft\Windows\Temporary Internet Files\Content.IE5\DIRIF1OD\MP900386800[1].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0" y="1823762"/>
            <a:ext cx="9144000" cy="52628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0" y="1823762"/>
            <a:ext cx="9133235" cy="0"/>
          </a:xfrm>
          <a:prstGeom prst="line">
            <a:avLst/>
          </a:prstGeom>
          <a:solidFill>
            <a:schemeClr val="accent1"/>
          </a:solidFill>
          <a:ln w="9525" cap="flat" cmpd="sng" algn="ctr">
            <a:solidFill>
              <a:schemeClr val="tx1"/>
            </a:solidFill>
            <a:prstDash val="solid"/>
            <a:round/>
            <a:headEnd type="none" w="med" len="med"/>
            <a:tailEnd type="none" w="med" len="med"/>
          </a:ln>
          <a:effectLst>
            <a:glow rad="101600">
              <a:srgbClr val="FFC000">
                <a:alpha val="60000"/>
              </a:srgbClr>
            </a:glow>
          </a:effectLst>
        </p:spPr>
      </p:cxnSp>
      <p:sp>
        <p:nvSpPr>
          <p:cNvPr id="7" name="Down Arrow 6"/>
          <p:cNvSpPr/>
          <p:nvPr/>
        </p:nvSpPr>
        <p:spPr bwMode="auto">
          <a:xfrm rot="4034674">
            <a:off x="5631884" y="-204402"/>
            <a:ext cx="1981200" cy="3646103"/>
          </a:xfrm>
          <a:prstGeom prst="downArrow">
            <a:avLst>
              <a:gd name="adj1" fmla="val 67326"/>
              <a:gd name="adj2" fmla="val 46039"/>
            </a:avLst>
          </a:prstGeom>
          <a:solidFill>
            <a:srgbClr val="C00000"/>
          </a:solidFill>
          <a:ln w="9525" cap="flat" cmpd="sng" algn="ctr">
            <a:solidFill>
              <a:srgbClr val="00B0F0"/>
            </a:solidFill>
            <a:prstDash val="solid"/>
            <a:round/>
            <a:headEnd type="none" w="med" len="med"/>
            <a:tailEnd type="none" w="med" len="med"/>
          </a:ln>
          <a:effectLst>
            <a:glow rad="228600">
              <a:schemeClr val="bg2">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Content Placeholder 4"/>
          <p:cNvSpPr>
            <a:spLocks noGrp="1"/>
          </p:cNvSpPr>
          <p:nvPr>
            <p:ph sz="half" idx="1"/>
          </p:nvPr>
        </p:nvSpPr>
        <p:spPr>
          <a:xfrm>
            <a:off x="457200" y="1981200"/>
            <a:ext cx="5334000" cy="5105400"/>
          </a:xfrm>
        </p:spPr>
        <p:txBody>
          <a:bodyPr/>
          <a:lstStyle/>
          <a:p>
            <a:pPr marL="0" indent="0">
              <a:buNone/>
            </a:pPr>
            <a:r>
              <a:rPr lang="en-US" b="1" dirty="0">
                <a:solidFill>
                  <a:srgbClr val="FFC000"/>
                </a:solidFill>
              </a:rPr>
              <a:t>24  The father of the righteous will greatly rejoice, And he who begets a wise child will delight in him.</a:t>
            </a:r>
          </a:p>
          <a:p>
            <a:pPr marL="0" indent="0">
              <a:buNone/>
            </a:pPr>
            <a:r>
              <a:rPr lang="en-US" b="1" dirty="0">
                <a:solidFill>
                  <a:srgbClr val="FFC000"/>
                </a:solidFill>
              </a:rPr>
              <a:t>25  Let your father and your mother be glad, And let her who bore you rejoice.</a:t>
            </a:r>
          </a:p>
          <a:p>
            <a:pPr marL="0" indent="0">
              <a:buNone/>
            </a:pPr>
            <a:r>
              <a:rPr lang="en-US" b="1" dirty="0">
                <a:solidFill>
                  <a:srgbClr val="FFC000"/>
                </a:solidFill>
              </a:rPr>
              <a:t>26  My son, give me your heart, And let your eyes observe my ways.</a:t>
            </a:r>
          </a:p>
          <a:p>
            <a:pPr marL="0" indent="0">
              <a:buNone/>
            </a:pPr>
            <a:endParaRPr lang="en-US" b="1" dirty="0">
              <a:solidFill>
                <a:srgbClr val="FFC000"/>
              </a:solidFill>
            </a:endParaRPr>
          </a:p>
        </p:txBody>
      </p:sp>
      <p:sp>
        <p:nvSpPr>
          <p:cNvPr id="6" name="Content Placeholder 5"/>
          <p:cNvSpPr>
            <a:spLocks noGrp="1"/>
          </p:cNvSpPr>
          <p:nvPr>
            <p:ph sz="half" idx="2"/>
          </p:nvPr>
        </p:nvSpPr>
        <p:spPr>
          <a:xfrm rot="20232976">
            <a:off x="5797756" y="846082"/>
            <a:ext cx="2418393" cy="1252616"/>
          </a:xfrm>
        </p:spPr>
        <p:txBody>
          <a:bodyPr>
            <a:prstTxWarp prst="textPlain">
              <a:avLst/>
            </a:prstTxWarp>
          </a:bodyPr>
          <a:lstStyle/>
          <a:p>
            <a:pPr marL="0" indent="0">
              <a:buNone/>
            </a:pP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pitchFamily="34" charset="0"/>
              </a:rPr>
              <a:t>GOAL?</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pitchFamily="34" charset="0"/>
            </a:endParaRPr>
          </a:p>
        </p:txBody>
      </p:sp>
      <p:cxnSp>
        <p:nvCxnSpPr>
          <p:cNvPr id="3" name="Straight Connector 2"/>
          <p:cNvCxnSpPr/>
          <p:nvPr/>
        </p:nvCxnSpPr>
        <p:spPr bwMode="auto">
          <a:xfrm>
            <a:off x="1295400" y="2438400"/>
            <a:ext cx="28956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cxnSp>
        <p:nvCxnSpPr>
          <p:cNvPr id="19" name="Straight Connector 18"/>
          <p:cNvCxnSpPr/>
          <p:nvPr/>
        </p:nvCxnSpPr>
        <p:spPr bwMode="auto">
          <a:xfrm>
            <a:off x="457200" y="2895600"/>
            <a:ext cx="18288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cxnSp>
        <p:nvCxnSpPr>
          <p:cNvPr id="20" name="Straight Connector 19"/>
          <p:cNvCxnSpPr/>
          <p:nvPr/>
        </p:nvCxnSpPr>
        <p:spPr bwMode="auto">
          <a:xfrm>
            <a:off x="1143000" y="6096000"/>
            <a:ext cx="39624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cxnSp>
        <p:nvCxnSpPr>
          <p:cNvPr id="21" name="Straight Connector 20"/>
          <p:cNvCxnSpPr/>
          <p:nvPr/>
        </p:nvCxnSpPr>
        <p:spPr bwMode="auto">
          <a:xfrm>
            <a:off x="457200" y="6460775"/>
            <a:ext cx="11430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cxnSp>
        <p:nvCxnSpPr>
          <p:cNvPr id="22" name="Straight Connector 21"/>
          <p:cNvCxnSpPr/>
          <p:nvPr/>
        </p:nvCxnSpPr>
        <p:spPr bwMode="auto">
          <a:xfrm>
            <a:off x="609600" y="5181600"/>
            <a:ext cx="25146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cxnSp>
        <p:nvCxnSpPr>
          <p:cNvPr id="24" name="Straight Connector 23"/>
          <p:cNvCxnSpPr/>
          <p:nvPr/>
        </p:nvCxnSpPr>
        <p:spPr bwMode="auto">
          <a:xfrm>
            <a:off x="1219200" y="4648200"/>
            <a:ext cx="4343400" cy="0"/>
          </a:xfrm>
          <a:prstGeom prst="line">
            <a:avLst/>
          </a:prstGeom>
          <a:solidFill>
            <a:schemeClr val="accent1"/>
          </a:solidFill>
          <a:ln w="38100" cap="flat" cmpd="sng" algn="ctr">
            <a:solidFill>
              <a:schemeClr val="tx1"/>
            </a:solidFill>
            <a:prstDash val="solid"/>
            <a:round/>
            <a:headEnd type="none" w="med" len="med"/>
            <a:tailEnd type="none" w="med" len="med"/>
          </a:ln>
          <a:effectLst>
            <a:glow rad="139700">
              <a:schemeClr val="accent1">
                <a:satMod val="175000"/>
                <a:alpha val="40000"/>
              </a:schemeClr>
            </a:glow>
          </a:effectLst>
        </p:spPr>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102"/>
            <a:ext cx="388937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bwMode="auto">
          <a:xfrm>
            <a:off x="6458661" y="6393873"/>
            <a:ext cx="2467342" cy="2725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6431280" y="3124200"/>
            <a:ext cx="2467342" cy="3581400"/>
            <a:chOff x="6431280" y="3124200"/>
            <a:chExt cx="2467342" cy="3581400"/>
          </a:xfrm>
        </p:grpSpPr>
        <p:cxnSp>
          <p:nvCxnSpPr>
            <p:cNvPr id="11" name="Straight Connector 10"/>
            <p:cNvCxnSpPr/>
            <p:nvPr/>
          </p:nvCxnSpPr>
          <p:spPr bwMode="auto">
            <a:xfrm>
              <a:off x="7620000" y="3124200"/>
              <a:ext cx="0" cy="3581400"/>
            </a:xfrm>
            <a:prstGeom prst="line">
              <a:avLst/>
            </a:prstGeom>
            <a:solidFill>
              <a:schemeClr val="accent1"/>
            </a:solidFill>
            <a:ln w="31750" cap="flat" cmpd="sng" algn="ctr">
              <a:solidFill>
                <a:srgbClr val="FFFF00"/>
              </a:solidFill>
              <a:prstDash val="solid"/>
              <a:round/>
              <a:headEnd type="diamond" w="lg" len="med"/>
              <a:tailEnd type="diamond" w="lg" len="med"/>
            </a:ln>
            <a:effectLst>
              <a:glow rad="228600">
                <a:schemeClr val="accent2">
                  <a:satMod val="175000"/>
                  <a:alpha val="40000"/>
                </a:schemeClr>
              </a:glow>
            </a:effectLst>
          </p:spPr>
        </p:cxnSp>
        <p:sp>
          <p:nvSpPr>
            <p:cNvPr id="13" name="TextBox 12"/>
            <p:cNvSpPr txBox="1"/>
            <p:nvPr/>
          </p:nvSpPr>
          <p:spPr>
            <a:xfrm>
              <a:off x="6736080" y="3135868"/>
              <a:ext cx="1800558"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Very Important</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6995160" y="4050268"/>
              <a:ext cx="124906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Important</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6431280" y="5269468"/>
              <a:ext cx="2467342"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Somewhat Important</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6648906" y="6324600"/>
              <a:ext cx="208685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 Little Important</a:t>
              </a:r>
              <a:endParaRPr lang="en-US"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8469379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250"/>
                                            <p:tgtEl>
                                              <p:spTgt spid="3"/>
                                            </p:tgtEl>
                                          </p:cBhvr>
                                        </p:animEffect>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250"/>
                                            <p:tgtEl>
                                              <p:spTgt spid="19"/>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1250"/>
                                            <p:tgtEl>
                                              <p:spTgt spid="24"/>
                                            </p:tgtEl>
                                          </p:cBhvr>
                                        </p:animEffect>
                                      </p:childTnLst>
                                    </p:cTn>
                                  </p:par>
                                </p:childTnLst>
                              </p:cTn>
                            </p:par>
                            <p:par>
                              <p:cTn id="27" fill="hold">
                                <p:stCondLst>
                                  <p:cond delay="47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250"/>
                                            <p:tgtEl>
                                              <p:spTgt spid="22"/>
                                            </p:tgtEl>
                                          </p:cBhvr>
                                        </p:animEffect>
                                      </p:childTnLst>
                                    </p:cTn>
                                  </p:par>
                                </p:childTnLst>
                              </p:cTn>
                            </p:par>
                            <p:par>
                              <p:cTn id="31" fill="hold">
                                <p:stCondLst>
                                  <p:cond delay="60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1250"/>
                                            <p:tgtEl>
                                              <p:spTgt spid="20"/>
                                            </p:tgtEl>
                                          </p:cBhvr>
                                        </p:animEffect>
                                      </p:childTnLst>
                                    </p:cTn>
                                  </p:par>
                                </p:childTnLst>
                              </p:cTn>
                            </p:par>
                            <p:par>
                              <p:cTn id="35" fill="hold">
                                <p:stCondLst>
                                  <p:cond delay="725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25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out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
                                </p:stCondLst>
                                <p:childTnLst>
                                  <p:par>
                                    <p:cTn id="50" presetID="64" presetClass="path" presetSubtype="0" accel="81000" fill="hold" grpId="1" nodeType="afterEffect" p14:presetBounceEnd="59000">
                                      <p:stCondLst>
                                        <p:cond delay="500"/>
                                      </p:stCondLst>
                                      <p:childTnLst>
                                        <p:animMotion origin="layout" path="M 4.16667E-6 -0.00139 L 0.00052 -0.46458 " pathEditMode="relative" rAng="0" ptsTypes="AA" p14:bounceEnd="59000">
                                          <p:cBhvr>
                                            <p:cTn id="51" dur="3000" fill="hold"/>
                                            <p:tgtEl>
                                              <p:spTgt spid="27"/>
                                            </p:tgtEl>
                                            <p:attrNameLst>
                                              <p:attrName>ppt_x</p:attrName>
                                              <p:attrName>ppt_y</p:attrName>
                                            </p:attrNameLst>
                                          </p:cBhvr>
                                          <p:rCtr x="17" y="-2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27" grpId="0" animBg="1"/>
          <p:bldP spid="27"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250"/>
                                            <p:tgtEl>
                                              <p:spTgt spid="3"/>
                                            </p:tgtEl>
                                          </p:cBhvr>
                                        </p:animEffect>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250"/>
                                            <p:tgtEl>
                                              <p:spTgt spid="19"/>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1250"/>
                                            <p:tgtEl>
                                              <p:spTgt spid="24"/>
                                            </p:tgtEl>
                                          </p:cBhvr>
                                        </p:animEffect>
                                      </p:childTnLst>
                                    </p:cTn>
                                  </p:par>
                                </p:childTnLst>
                              </p:cTn>
                            </p:par>
                            <p:par>
                              <p:cTn id="27" fill="hold">
                                <p:stCondLst>
                                  <p:cond delay="47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250"/>
                                            <p:tgtEl>
                                              <p:spTgt spid="22"/>
                                            </p:tgtEl>
                                          </p:cBhvr>
                                        </p:animEffect>
                                      </p:childTnLst>
                                    </p:cTn>
                                  </p:par>
                                </p:childTnLst>
                              </p:cTn>
                            </p:par>
                            <p:par>
                              <p:cTn id="31" fill="hold">
                                <p:stCondLst>
                                  <p:cond delay="60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1250"/>
                                            <p:tgtEl>
                                              <p:spTgt spid="20"/>
                                            </p:tgtEl>
                                          </p:cBhvr>
                                        </p:animEffect>
                                      </p:childTnLst>
                                    </p:cTn>
                                  </p:par>
                                </p:childTnLst>
                              </p:cTn>
                            </p:par>
                            <p:par>
                              <p:cTn id="35" fill="hold">
                                <p:stCondLst>
                                  <p:cond delay="725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25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out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
                                </p:stCondLst>
                                <p:childTnLst>
                                  <p:par>
                                    <p:cTn id="50" presetID="64" presetClass="path" presetSubtype="0" accel="81000" fill="hold" grpId="1" nodeType="afterEffect">
                                      <p:stCondLst>
                                        <p:cond delay="500"/>
                                      </p:stCondLst>
                                      <p:childTnLst>
                                        <p:animMotion origin="layout" path="M 4.16667E-6 -0.00139 L 0.00052 -0.46458 " pathEditMode="relative" rAng="0" ptsTypes="AA">
                                          <p:cBhvr>
                                            <p:cTn id="51" dur="3000" fill="hold"/>
                                            <p:tgtEl>
                                              <p:spTgt spid="27"/>
                                            </p:tgtEl>
                                            <p:attrNameLst>
                                              <p:attrName>ppt_x</p:attrName>
                                              <p:attrName>ppt_y</p:attrName>
                                            </p:attrNameLst>
                                          </p:cBhvr>
                                          <p:rCtr x="17" y="-2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27" grpId="0" animBg="1"/>
          <p:bldP spid="27"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46083" name="Text Box 3"/>
          <p:cNvSpPr txBox="1">
            <a:spLocks noChangeArrowheads="1"/>
          </p:cNvSpPr>
          <p:nvPr/>
        </p:nvSpPr>
        <p:spPr bwMode="auto">
          <a:xfrm>
            <a:off x="762000" y="1379538"/>
            <a:ext cx="8391015" cy="4401205"/>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Often See </a:t>
            </a:r>
            <a:r>
              <a:rPr lang="en-US" sz="2800" b="1" u="sng" dirty="0" smtClean="0">
                <a:solidFill>
                  <a:srgbClr val="FFFF66"/>
                </a:solidFill>
                <a:effectLst>
                  <a:outerShdw blurRad="38100" dist="38100" dir="2700000" algn="tl">
                    <a:srgbClr val="000000"/>
                  </a:outerShdw>
                </a:effectLst>
              </a:rPr>
              <a:t>Parents</a:t>
            </a:r>
          </a:p>
          <a:p>
            <a:pPr defTabSz="396875">
              <a:lnSpc>
                <a:spcPct val="110000"/>
              </a:lnSpc>
            </a:pPr>
            <a:r>
              <a:rPr lang="en-US" sz="2800" b="1" dirty="0" smtClean="0">
                <a:effectLst>
                  <a:outerShdw blurRad="38100" dist="38100" dir="2700000" algn="tl">
                    <a:srgbClr val="000000"/>
                  </a:outerShdw>
                </a:effectLst>
              </a:rPr>
              <a:t>C.</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a:t>
            </a:r>
            <a:r>
              <a:rPr lang="en-US" sz="2800" b="1" u="sng" dirty="0" smtClean="0">
                <a:solidFill>
                  <a:srgbClr val="FFFF66"/>
                </a:solidFill>
                <a:effectLst>
                  <a:outerShdw blurRad="38100" dist="38100" dir="2700000" algn="tl">
                    <a:srgbClr val="000000"/>
                  </a:outerShdw>
                </a:effectLst>
              </a:rPr>
              <a:t>Will Likely Exploit Permissive</a:t>
            </a:r>
            <a:br>
              <a:rPr lang="en-US" sz="2800" b="1" u="sng"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	</a:t>
            </a:r>
            <a:r>
              <a:rPr lang="en-US" sz="2800" b="1" u="sng" dirty="0" smtClean="0">
                <a:solidFill>
                  <a:srgbClr val="FFFF66"/>
                </a:solidFill>
                <a:effectLst>
                  <a:outerShdw blurRad="38100" dist="38100" dir="2700000" algn="tl">
                    <a:srgbClr val="000000"/>
                  </a:outerShdw>
                </a:effectLst>
              </a:rPr>
              <a:t>Parents</a:t>
            </a:r>
            <a:endParaRPr lang="en-US" sz="2800" b="1" u="sng" dirty="0">
              <a:solidFill>
                <a:srgbClr val="FFFF66"/>
              </a:solidFill>
              <a:effectLst>
                <a:outerShdw blurRad="38100" dist="38100" dir="2700000" algn="tl">
                  <a:srgbClr val="000000"/>
                </a:outerShdw>
              </a:effectLst>
            </a:endParaRPr>
          </a:p>
          <a:p>
            <a:pPr defTabSz="396875">
              <a:lnSpc>
                <a:spcPct val="130000"/>
              </a:lnSpc>
            </a:pPr>
            <a:r>
              <a:rPr lang="en-US" sz="2800" dirty="0">
                <a:effectLst>
                  <a:outerShdw blurRad="38100" dist="38100" dir="2700000" algn="tl">
                    <a:srgbClr val="000000"/>
                  </a:outerShdw>
                </a:effectLst>
              </a:rPr>
              <a:t>	1. </a:t>
            </a:r>
            <a:r>
              <a:rPr lang="en-US" sz="2800" dirty="0" smtClean="0">
                <a:effectLst>
                  <a:outerShdw blurRad="38100" dist="38100" dir="2700000" algn="tl">
                    <a:srgbClr val="000000"/>
                  </a:outerShdw>
                </a:effectLst>
              </a:rPr>
              <a:t>Godly parents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control </a:t>
            </a:r>
            <a:r>
              <a:rPr lang="en-US" sz="2800" dirty="0" smtClean="0">
                <a:effectLst>
                  <a:outerShdw blurRad="38100" dist="38100" dir="2700000" algn="tl">
                    <a:srgbClr val="000000"/>
                  </a:outerShdw>
                </a:effectLst>
              </a:rPr>
              <a:t>their house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(Prov. 23:13, 14; 1 Tim. 3:4,12)</a:t>
            </a:r>
            <a:endParaRPr lang="en-US" sz="2800" dirty="0">
              <a:effectLst>
                <a:outerShdw blurRad="38100" dist="38100" dir="2700000" algn="tl">
                  <a:srgbClr val="000000"/>
                </a:outerShdw>
              </a:effectLst>
            </a:endParaRPr>
          </a:p>
          <a:p>
            <a:pPr defTabSz="396875">
              <a:lnSpc>
                <a:spcPct val="130000"/>
              </a:lnSpc>
            </a:pPr>
            <a:r>
              <a:rPr lang="en-US" sz="2800" dirty="0">
                <a:effectLst>
                  <a:outerShdw blurRad="38100" dist="38100" dir="2700000" algn="tl">
                    <a:srgbClr val="000000"/>
                  </a:outerShdw>
                </a:effectLst>
              </a:rPr>
              <a:t>	2. </a:t>
            </a:r>
            <a:r>
              <a:rPr lang="en-US" sz="2800" i="1" dirty="0">
                <a:effectLst>
                  <a:outerShdw blurRad="38100" dist="38100" dir="2700000" algn="tl">
                    <a:srgbClr val="000000"/>
                  </a:outerShdw>
                </a:effectLst>
              </a:rPr>
              <a:t>P</a:t>
            </a:r>
            <a:r>
              <a:rPr lang="en-US" sz="2800" i="1" dirty="0" smtClean="0">
                <a:effectLst>
                  <a:outerShdw blurRad="38100" dist="38100" dir="2700000" algn="tl">
                    <a:srgbClr val="000000"/>
                  </a:outerShdw>
                </a:effectLst>
              </a:rPr>
              <a:t>ermissive</a:t>
            </a:r>
            <a:r>
              <a:rPr lang="en-US" sz="2800" dirty="0" smtClean="0">
                <a:effectLst>
                  <a:outerShdw blurRad="38100" dist="38100" dir="2700000" algn="tl">
                    <a:srgbClr val="000000"/>
                  </a:outerShdw>
                </a:effectLst>
              </a:rPr>
              <a:t> parents </a:t>
            </a: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 not restrain </a:t>
            </a:r>
            <a:r>
              <a:rPr lang="en-US" sz="2800" dirty="0" smtClean="0">
                <a:effectLst>
                  <a:outerShdw blurRad="38100" dist="38100" dir="2700000" algn="tl">
                    <a:srgbClr val="000000"/>
                  </a:outerShdw>
                </a:effectLst>
              </a:rPr>
              <a:t>children</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(1 Sam. 3:13; 1 Kin.1:6; </a:t>
            </a:r>
            <a:r>
              <a:rPr lang="en-US" sz="2800" i="1" dirty="0" smtClean="0">
                <a:effectLst>
                  <a:outerShdw blurRad="38100" dist="38100" dir="2700000" algn="tl">
                    <a:srgbClr val="000000"/>
                  </a:outerShdw>
                </a:effectLst>
              </a:rPr>
              <a:t>result</a:t>
            </a:r>
            <a:r>
              <a:rPr lang="en-US" sz="2800" dirty="0" smtClean="0">
                <a:effectLst>
                  <a:outerShdw blurRad="38100" dist="38100" dir="2700000" algn="tl">
                    <a:srgbClr val="000000"/>
                  </a:outerShdw>
                </a:effectLst>
              </a:rPr>
              <a:t> → Prov. 29:15)</a:t>
            </a:r>
          </a:p>
        </p:txBody>
      </p:sp>
      <p:sp>
        <p:nvSpPr>
          <p:cNvPr id="2" name="TextBox 1"/>
          <p:cNvSpPr txBox="1"/>
          <p:nvPr/>
        </p:nvSpPr>
        <p:spPr>
          <a:xfrm>
            <a:off x="5257800" y="5986790"/>
            <a:ext cx="353039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800" dirty="0" smtClean="0"/>
              <a:t>Contrast, Prov. 29:17</a:t>
            </a:r>
            <a:endParaRPr lang="en-US" sz="2800" dirty="0"/>
          </a:p>
        </p:txBody>
      </p:sp>
    </p:spTree>
    <p:extLst>
      <p:ext uri="{BB962C8B-B14F-4D97-AF65-F5344CB8AC3E}">
        <p14:creationId xmlns:p14="http://schemas.microsoft.com/office/powerpoint/2010/main" val="367889953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09600" y="381000"/>
            <a:ext cx="7924800" cy="533400"/>
          </a:xfrm>
          <a:prstGeom prst="roundRect">
            <a:avLst>
              <a:gd name="adj" fmla="val 50000"/>
            </a:avLst>
          </a:prstGeom>
          <a:solidFill>
            <a:schemeClr val="accent1"/>
          </a:solidFill>
          <a:ln w="9525">
            <a:solidFill>
              <a:schemeClr val="tx1"/>
            </a:solidFill>
            <a:round/>
            <a:headEnd/>
            <a:tailEnd/>
          </a:ln>
          <a:effectLst/>
        </p:spPr>
        <p:txBody>
          <a:bodyPr wrap="none" anchor="ctr"/>
          <a:lstStyle/>
          <a:p>
            <a:pPr algn="ctr"/>
            <a:r>
              <a:rPr lang="en-US" sz="3200" b="1">
                <a:effectLst>
                  <a:outerShdw blurRad="38100" dist="38100" dir="2700000" algn="tl">
                    <a:srgbClr val="000000"/>
                  </a:outerShdw>
                </a:effectLst>
                <a:latin typeface="Times New Roman" pitchFamily="18" charset="0"/>
              </a:rPr>
              <a:t>II. Poor Example – of their Parents</a:t>
            </a:r>
          </a:p>
        </p:txBody>
      </p:sp>
      <p:sp>
        <p:nvSpPr>
          <p:cNvPr id="46083" name="Text Box 3"/>
          <p:cNvSpPr txBox="1">
            <a:spLocks noChangeArrowheads="1"/>
          </p:cNvSpPr>
          <p:nvPr/>
        </p:nvSpPr>
        <p:spPr bwMode="auto">
          <a:xfrm>
            <a:off x="762000" y="1379538"/>
            <a:ext cx="8239756" cy="4875181"/>
          </a:xfrm>
          <a:prstGeom prst="rect">
            <a:avLst/>
          </a:prstGeom>
          <a:noFill/>
          <a:ln w="9525">
            <a:noFill/>
            <a:miter lim="800000"/>
            <a:headEnd/>
            <a:tailEnd/>
          </a:ln>
          <a:effectLst/>
        </p:spPr>
        <p:txBody>
          <a:bodyPr wrap="none">
            <a:spAutoFit/>
          </a:bodyPr>
          <a:lstStyle/>
          <a:p>
            <a:pPr defTabSz="396875">
              <a:lnSpc>
                <a:spcPct val="130000"/>
              </a:lnSpc>
            </a:pPr>
            <a:r>
              <a:rPr lang="en-US" sz="2800" b="1" dirty="0">
                <a:effectLst>
                  <a:outerShdw blurRad="38100" dist="38100" dir="2700000" algn="tl">
                    <a:srgbClr val="000000"/>
                  </a:outerShdw>
                </a:effectLst>
              </a:rPr>
              <a:t>A. </a:t>
            </a:r>
            <a:r>
              <a:rPr lang="en-US" sz="2800" b="1" u="sng" dirty="0">
                <a:solidFill>
                  <a:srgbClr val="FFFF66"/>
                </a:solidFill>
                <a:effectLst>
                  <a:outerShdw blurRad="38100" dist="38100" dir="2700000" algn="tl">
                    <a:srgbClr val="000000"/>
                  </a:outerShdw>
                </a:effectLst>
              </a:rPr>
              <a:t>Young People Learn From What They See</a:t>
            </a:r>
          </a:p>
          <a:p>
            <a:pPr defTabSz="396875">
              <a:lnSpc>
                <a:spcPct val="130000"/>
              </a:lnSpc>
            </a:pPr>
            <a:r>
              <a:rPr lang="en-US" sz="2800" b="1" dirty="0">
                <a:effectLst>
                  <a:outerShdw blurRad="38100" dist="38100" dir="2700000" algn="tl">
                    <a:srgbClr val="000000"/>
                  </a:outerShdw>
                </a:effectLst>
              </a:rPr>
              <a:t>B.</a:t>
            </a:r>
            <a:r>
              <a:rPr lang="en-US" sz="2800" b="1" dirty="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Often See </a:t>
            </a:r>
            <a:r>
              <a:rPr lang="en-US" sz="2800" b="1" u="sng" dirty="0" smtClean="0">
                <a:solidFill>
                  <a:srgbClr val="FFFF66"/>
                </a:solidFill>
                <a:effectLst>
                  <a:outerShdw blurRad="38100" dist="38100" dir="2700000" algn="tl">
                    <a:srgbClr val="000000"/>
                  </a:outerShdw>
                </a:effectLst>
              </a:rPr>
              <a:t>Parents</a:t>
            </a:r>
          </a:p>
          <a:p>
            <a:pPr defTabSz="396875">
              <a:lnSpc>
                <a:spcPct val="110000"/>
              </a:lnSpc>
            </a:pPr>
            <a:r>
              <a:rPr lang="en-US" sz="2800" b="1" dirty="0" smtClean="0">
                <a:effectLst>
                  <a:outerShdw blurRad="38100" dist="38100" dir="2700000" algn="tl">
                    <a:srgbClr val="000000"/>
                  </a:outerShdw>
                </a:effectLst>
              </a:rPr>
              <a:t>C.</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a:t>
            </a:r>
            <a:r>
              <a:rPr lang="en-US" sz="2800" b="1" u="sng" dirty="0" smtClean="0">
                <a:solidFill>
                  <a:srgbClr val="FFFF66"/>
                </a:solidFill>
                <a:effectLst>
                  <a:outerShdw blurRad="38100" dist="38100" dir="2700000" algn="tl">
                    <a:srgbClr val="000000"/>
                  </a:outerShdw>
                </a:effectLst>
              </a:rPr>
              <a:t>Will Likely Exploit Permissive</a:t>
            </a:r>
            <a:br>
              <a:rPr lang="en-US" sz="2800" b="1" u="sng" dirty="0" smtClean="0">
                <a:solidFill>
                  <a:srgbClr val="FFFF66"/>
                </a:solidFill>
                <a:effectLst>
                  <a:outerShdw blurRad="38100" dist="38100" dir="2700000" algn="tl">
                    <a:srgbClr val="000000"/>
                  </a:outerShdw>
                </a:effectLst>
              </a:rPr>
            </a:br>
            <a:r>
              <a:rPr lang="en-US" sz="2800" b="1" dirty="0" smtClean="0">
                <a:solidFill>
                  <a:srgbClr val="FFFF66"/>
                </a:solidFill>
                <a:effectLst>
                  <a:outerShdw blurRad="38100" dist="38100" dir="2700000" algn="tl">
                    <a:srgbClr val="000000"/>
                  </a:outerShdw>
                </a:effectLst>
              </a:rPr>
              <a:t>	</a:t>
            </a:r>
            <a:r>
              <a:rPr lang="en-US" sz="2800" b="1" u="sng" dirty="0" smtClean="0">
                <a:solidFill>
                  <a:srgbClr val="FFFF66"/>
                </a:solidFill>
                <a:effectLst>
                  <a:outerShdw blurRad="38100" dist="38100" dir="2700000" algn="tl">
                    <a:srgbClr val="000000"/>
                  </a:outerShdw>
                </a:effectLst>
              </a:rPr>
              <a:t>Parents</a:t>
            </a:r>
          </a:p>
          <a:p>
            <a:pPr defTabSz="396875">
              <a:lnSpc>
                <a:spcPct val="110000"/>
              </a:lnSpc>
            </a:pPr>
            <a:r>
              <a:rPr lang="en-US" sz="2800" b="1" dirty="0" smtClean="0">
                <a:effectLst>
                  <a:outerShdw blurRad="38100" dist="38100" dir="2700000" algn="tl">
                    <a:srgbClr val="000000"/>
                  </a:outerShdw>
                </a:effectLst>
              </a:rPr>
              <a:t>D.</a:t>
            </a:r>
            <a:r>
              <a:rPr lang="en-US" sz="2800" b="1" dirty="0" smtClean="0">
                <a:solidFill>
                  <a:srgbClr val="FFFF66"/>
                </a:solidFill>
                <a:effectLst>
                  <a:outerShdw blurRad="38100" dist="38100" dir="2700000" algn="tl">
                    <a:srgbClr val="000000"/>
                  </a:outerShdw>
                </a:effectLst>
              </a:rPr>
              <a:t> </a:t>
            </a:r>
            <a:r>
              <a:rPr lang="en-US" sz="2800" b="1" u="sng" dirty="0">
                <a:solidFill>
                  <a:srgbClr val="FFFF66"/>
                </a:solidFill>
                <a:effectLst>
                  <a:outerShdw blurRad="38100" dist="38100" dir="2700000" algn="tl">
                    <a:srgbClr val="000000"/>
                  </a:outerShdw>
                </a:effectLst>
              </a:rPr>
              <a:t>Young People </a:t>
            </a:r>
            <a:r>
              <a:rPr lang="en-US" sz="2800" b="1" u="sng" dirty="0" smtClean="0">
                <a:solidFill>
                  <a:srgbClr val="FFFF66"/>
                </a:solidFill>
                <a:effectLst>
                  <a:outerShdw blurRad="38100" dist="38100" dir="2700000" algn="tl">
                    <a:srgbClr val="000000"/>
                  </a:outerShdw>
                </a:effectLst>
              </a:rPr>
              <a:t>Need Teaching and Training</a:t>
            </a:r>
            <a:endParaRPr lang="en-US" sz="2800" b="1" u="sng" dirty="0">
              <a:solidFill>
                <a:srgbClr val="FFFF66"/>
              </a:solidFill>
              <a:effectLst>
                <a:outerShdw blurRad="38100" dist="38100" dir="2700000" algn="tl">
                  <a:srgbClr val="000000"/>
                </a:outerShdw>
              </a:effectLst>
            </a:endParaRPr>
          </a:p>
          <a:p>
            <a:pPr defTabSz="396875">
              <a:lnSpc>
                <a:spcPct val="130000"/>
              </a:lnSpc>
            </a:pPr>
            <a:r>
              <a:rPr lang="en-US" sz="2800" dirty="0">
                <a:effectLst>
                  <a:outerShdw blurRad="38100" dist="38100" dir="2700000" algn="tl">
                    <a:srgbClr val="000000"/>
                  </a:outerShdw>
                </a:effectLst>
              </a:rPr>
              <a:t>	1. </a:t>
            </a:r>
            <a:r>
              <a:rPr lang="en-US" sz="2800" dirty="0" smtClean="0">
                <a:effectLst>
                  <a:outerShdw blurRad="38100" dist="38100" dir="2700000" algn="tl">
                    <a:srgbClr val="000000"/>
                  </a:outerShdw>
                </a:effectLst>
              </a:rPr>
              <a:t>In every venue that time permits (Deut. 6:7)</a:t>
            </a:r>
          </a:p>
          <a:p>
            <a:pPr defTabSz="396875">
              <a:lnSpc>
                <a:spcPct val="130000"/>
              </a:lnSpc>
            </a:pPr>
            <a:r>
              <a:rPr lang="en-US" sz="2800" dirty="0" smtClean="0">
                <a:effectLst>
                  <a:outerShdw blurRad="38100" dist="38100" dir="2700000" algn="tl">
                    <a:srgbClr val="000000"/>
                  </a:outerShdw>
                </a:effectLst>
              </a:rPr>
              <a:t>	2. What you train in the home will likely be what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		leaves the home (Prov. 22:6)</a:t>
            </a:r>
          </a:p>
          <a:p>
            <a:pPr defTabSz="396875">
              <a:lnSpc>
                <a:spcPct val="130000"/>
              </a:lnSpc>
            </a:pP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3. Hypocrisy is a turnoff (Ps. 50:16-23)</a:t>
            </a:r>
          </a:p>
        </p:txBody>
      </p:sp>
    </p:spTree>
    <p:extLst>
      <p:ext uri="{BB962C8B-B14F-4D97-AF65-F5344CB8AC3E}">
        <p14:creationId xmlns:p14="http://schemas.microsoft.com/office/powerpoint/2010/main" val="208107861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4199</TotalTime>
  <Words>1847</Words>
  <Application>Microsoft Office PowerPoint</Application>
  <PresentationFormat>On-screen Show (4:3)</PresentationFormat>
  <Paragraphs>125</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Tahoma</vt:lpstr>
      <vt:lpstr>Arabic Typesetting</vt:lpstr>
      <vt:lpstr>Comic Sans MS</vt:lpstr>
      <vt:lpstr>Wingdings</vt:lpstr>
      <vt:lpstr>Calibri</vt:lpstr>
      <vt:lpstr>Aharoni</vt:lpstr>
      <vt:lpstr>Arial Black</vt:lpstr>
      <vt:lpstr>Times New Roman</vt:lpstr>
      <vt:lpstr>Textured</vt:lpstr>
      <vt:lpstr>Why Do Some Young People Leave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Steven J. Wallace</cp:lastModifiedBy>
  <cp:revision>129</cp:revision>
  <dcterms:created xsi:type="dcterms:W3CDTF">2004-01-21T19:41:35Z</dcterms:created>
  <dcterms:modified xsi:type="dcterms:W3CDTF">2013-05-31T22:29:38Z</dcterms:modified>
</cp:coreProperties>
</file>